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278" r:id="rId3"/>
    <p:sldId id="257" r:id="rId4"/>
    <p:sldId id="279" r:id="rId5"/>
    <p:sldId id="258" r:id="rId6"/>
    <p:sldId id="280" r:id="rId7"/>
    <p:sldId id="259" r:id="rId8"/>
    <p:sldId id="281" r:id="rId9"/>
    <p:sldId id="260" r:id="rId10"/>
    <p:sldId id="282" r:id="rId11"/>
    <p:sldId id="261" r:id="rId12"/>
    <p:sldId id="283" r:id="rId13"/>
    <p:sldId id="285" r:id="rId14"/>
    <p:sldId id="263" r:id="rId15"/>
    <p:sldId id="284" r:id="rId16"/>
    <p:sldId id="286" r:id="rId17"/>
    <p:sldId id="287" r:id="rId18"/>
    <p:sldId id="288" r:id="rId19"/>
    <p:sldId id="265" r:id="rId20"/>
    <p:sldId id="289" r:id="rId21"/>
    <p:sldId id="290" r:id="rId22"/>
    <p:sldId id="291" r:id="rId23"/>
    <p:sldId id="267" r:id="rId24"/>
    <p:sldId id="292" r:id="rId25"/>
    <p:sldId id="268" r:id="rId26"/>
    <p:sldId id="293" r:id="rId27"/>
    <p:sldId id="269" r:id="rId28"/>
    <p:sldId id="294" r:id="rId29"/>
    <p:sldId id="296" r:id="rId30"/>
    <p:sldId id="295" r:id="rId31"/>
    <p:sldId id="271" r:id="rId32"/>
    <p:sldId id="297" r:id="rId33"/>
    <p:sldId id="272" r:id="rId34"/>
    <p:sldId id="299" r:id="rId35"/>
    <p:sldId id="273" r:id="rId36"/>
    <p:sldId id="300" r:id="rId37"/>
    <p:sldId id="274" r:id="rId38"/>
    <p:sldId id="301" r:id="rId39"/>
    <p:sldId id="275" r:id="rId40"/>
    <p:sldId id="302" r:id="rId41"/>
    <p:sldId id="276" r:id="rId42"/>
    <p:sldId id="303" r:id="rId43"/>
    <p:sldId id="277" r:id="rId44"/>
    <p:sldId id="304" r:id="rId45"/>
    <p:sldId id="305" r:id="rId46"/>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33"/>
    <p:restoredTop sz="65181" autoAdjust="0"/>
  </p:normalViewPr>
  <p:slideViewPr>
    <p:cSldViewPr snapToGrid="0" snapToObjects="1">
      <p:cViewPr varScale="1">
        <p:scale>
          <a:sx n="76" d="100"/>
          <a:sy n="76" d="100"/>
        </p:scale>
        <p:origin x="12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4C202ED3-AD42-44BA-8FB2-7648E0F47F82}" type="datetimeFigureOut">
              <a:rPr lang="en-US" smtClean="0"/>
              <a:t>3/13/2019</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FBD7A547-741C-4AF9-94BE-3BDD1FA4F393}" type="slidenum">
              <a:rPr lang="en-US" smtClean="0"/>
              <a:t>‹#›</a:t>
            </a:fld>
            <a:endParaRPr lang="en-US"/>
          </a:p>
        </p:txBody>
      </p:sp>
    </p:spTree>
    <p:extLst>
      <p:ext uri="{BB962C8B-B14F-4D97-AF65-F5344CB8AC3E}">
        <p14:creationId xmlns:p14="http://schemas.microsoft.com/office/powerpoint/2010/main" val="2260060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0DAA1257-268F-D84F-8622-A9B8F8C18F84}" type="datetimeFigureOut">
              <a:rPr lang="en-US" smtClean="0"/>
              <a:t>3/13/2019</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A437715-9CB8-6D4F-8514-0C46CA622159}" type="slidenum">
              <a:rPr lang="en-US" smtClean="0"/>
              <a:t>‹#›</a:t>
            </a:fld>
            <a:endParaRPr lang="en-US"/>
          </a:p>
        </p:txBody>
      </p:sp>
    </p:spTree>
    <p:extLst>
      <p:ext uri="{BB962C8B-B14F-4D97-AF65-F5344CB8AC3E}">
        <p14:creationId xmlns:p14="http://schemas.microsoft.com/office/powerpoint/2010/main" val="80717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a:t>
            </a:fld>
            <a:endParaRPr lang="en-US"/>
          </a:p>
        </p:txBody>
      </p:sp>
    </p:spTree>
    <p:extLst>
      <p:ext uri="{BB962C8B-B14F-4D97-AF65-F5344CB8AC3E}">
        <p14:creationId xmlns:p14="http://schemas.microsoft.com/office/powerpoint/2010/main" val="3889410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5. Take a step of faith.</a:t>
            </a:r>
          </a:p>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11</a:t>
            </a:fld>
            <a:endParaRPr lang="en-US"/>
          </a:p>
        </p:txBody>
      </p:sp>
    </p:spTree>
    <p:extLst>
      <p:ext uri="{BB962C8B-B14F-4D97-AF65-F5344CB8AC3E}">
        <p14:creationId xmlns:p14="http://schemas.microsoft.com/office/powerpoint/2010/main" val="69732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12</a:t>
            </a:fld>
            <a:endParaRPr lang="en-US"/>
          </a:p>
        </p:txBody>
      </p:sp>
    </p:spTree>
    <p:extLst>
      <p:ext uri="{BB962C8B-B14F-4D97-AF65-F5344CB8AC3E}">
        <p14:creationId xmlns:p14="http://schemas.microsoft.com/office/powerpoint/2010/main" val="3573287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6. Restore someone’s faith.</a:t>
            </a:r>
          </a:p>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13</a:t>
            </a:fld>
            <a:endParaRPr lang="en-US"/>
          </a:p>
        </p:txBody>
      </p:sp>
    </p:spTree>
    <p:extLst>
      <p:ext uri="{BB962C8B-B14F-4D97-AF65-F5344CB8AC3E}">
        <p14:creationId xmlns:p14="http://schemas.microsoft.com/office/powerpoint/2010/main" val="414379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s-MX" dirty="0"/>
              <a:t>El día de hoy, haz tiempo para sanar un corazón herido, para manifestar tu bondad hacia alguien que realmente necesita de un amigo, o para ayudar a reunir nuevamente las piezas de un sueño roto. </a:t>
            </a:r>
            <a:r>
              <a:rPr lang="es-US" dirty="0"/>
              <a:t>El día de hoy haz cualquier cosa que puedas para irradiar el amor incondicional de Dios. </a:t>
            </a: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14</a:t>
            </a:fld>
            <a:endParaRPr lang="en-US"/>
          </a:p>
        </p:txBody>
      </p:sp>
    </p:spTree>
    <p:extLst>
      <p:ext uri="{BB962C8B-B14F-4D97-AF65-F5344CB8AC3E}">
        <p14:creationId xmlns:p14="http://schemas.microsoft.com/office/powerpoint/2010/main" val="4046524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7. Be a grateful person.</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15</a:t>
            </a:fld>
            <a:endParaRPr lang="en-US"/>
          </a:p>
        </p:txBody>
      </p:sp>
    </p:spTree>
    <p:extLst>
      <p:ext uri="{BB962C8B-B14F-4D97-AF65-F5344CB8AC3E}">
        <p14:creationId xmlns:p14="http://schemas.microsoft.com/office/powerpoint/2010/main" val="3085002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16</a:t>
            </a:fld>
            <a:endParaRPr lang="en-US"/>
          </a:p>
        </p:txBody>
      </p:sp>
    </p:spTree>
    <p:extLst>
      <p:ext uri="{BB962C8B-B14F-4D97-AF65-F5344CB8AC3E}">
        <p14:creationId xmlns:p14="http://schemas.microsoft.com/office/powerpoint/2010/main" val="252587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8. Share the journey.</a:t>
            </a:r>
          </a:p>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17</a:t>
            </a:fld>
            <a:endParaRPr lang="en-US"/>
          </a:p>
        </p:txBody>
      </p:sp>
    </p:spTree>
    <p:extLst>
      <p:ext uri="{BB962C8B-B14F-4D97-AF65-F5344CB8AC3E}">
        <p14:creationId xmlns:p14="http://schemas.microsoft.com/office/powerpoint/2010/main" val="2085135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18</a:t>
            </a:fld>
            <a:endParaRPr lang="en-US"/>
          </a:p>
        </p:txBody>
      </p:sp>
    </p:spTree>
    <p:extLst>
      <p:ext uri="{BB962C8B-B14F-4D97-AF65-F5344CB8AC3E}">
        <p14:creationId xmlns:p14="http://schemas.microsoft.com/office/powerpoint/2010/main" val="554472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9. Serve.</a:t>
            </a:r>
          </a:p>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19</a:t>
            </a:fld>
            <a:endParaRPr lang="en-US"/>
          </a:p>
        </p:txBody>
      </p:sp>
    </p:spTree>
    <p:extLst>
      <p:ext uri="{BB962C8B-B14F-4D97-AF65-F5344CB8AC3E}">
        <p14:creationId xmlns:p14="http://schemas.microsoft.com/office/powerpoint/2010/main" val="33989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20</a:t>
            </a:fld>
            <a:endParaRPr lang="en-US"/>
          </a:p>
        </p:txBody>
      </p:sp>
    </p:spTree>
    <p:extLst>
      <p:ext uri="{BB962C8B-B14F-4D97-AF65-F5344CB8AC3E}">
        <p14:creationId xmlns:p14="http://schemas.microsoft.com/office/powerpoint/2010/main" val="316819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a:t>
            </a:fld>
            <a:endParaRPr lang="en-US"/>
          </a:p>
        </p:txBody>
      </p:sp>
    </p:spTree>
    <p:extLst>
      <p:ext uri="{BB962C8B-B14F-4D97-AF65-F5344CB8AC3E}">
        <p14:creationId xmlns:p14="http://schemas.microsoft.com/office/powerpoint/2010/main" val="1741853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10. Cultivate a little solitude.</a:t>
            </a:r>
          </a:p>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21</a:t>
            </a:fld>
            <a:endParaRPr lang="en-US"/>
          </a:p>
        </p:txBody>
      </p:sp>
    </p:spTree>
    <p:extLst>
      <p:ext uri="{BB962C8B-B14F-4D97-AF65-F5344CB8AC3E}">
        <p14:creationId xmlns:p14="http://schemas.microsoft.com/office/powerpoint/2010/main" val="1191556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22</a:t>
            </a:fld>
            <a:endParaRPr lang="en-US"/>
          </a:p>
        </p:txBody>
      </p:sp>
    </p:spTree>
    <p:extLst>
      <p:ext uri="{BB962C8B-B14F-4D97-AF65-F5344CB8AC3E}">
        <p14:creationId xmlns:p14="http://schemas.microsoft.com/office/powerpoint/2010/main" val="1448734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23</a:t>
            </a:fld>
            <a:endParaRPr lang="en-US"/>
          </a:p>
        </p:txBody>
      </p:sp>
    </p:spTree>
    <p:extLst>
      <p:ext uri="{BB962C8B-B14F-4D97-AF65-F5344CB8AC3E}">
        <p14:creationId xmlns:p14="http://schemas.microsoft.com/office/powerpoint/2010/main" val="3022238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24</a:t>
            </a:fld>
            <a:endParaRPr lang="en-US"/>
          </a:p>
        </p:txBody>
      </p:sp>
    </p:spTree>
    <p:extLst>
      <p:ext uri="{BB962C8B-B14F-4D97-AF65-F5344CB8AC3E}">
        <p14:creationId xmlns:p14="http://schemas.microsoft.com/office/powerpoint/2010/main" val="1846954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Turn worries over to God.</a:t>
            </a:r>
          </a:p>
        </p:txBody>
      </p:sp>
      <p:sp>
        <p:nvSpPr>
          <p:cNvPr id="4" name="Slide Number Placeholder 3"/>
          <p:cNvSpPr>
            <a:spLocks noGrp="1"/>
          </p:cNvSpPr>
          <p:nvPr>
            <p:ph type="sldNum" sz="quarter" idx="5"/>
          </p:nvPr>
        </p:nvSpPr>
        <p:spPr/>
        <p:txBody>
          <a:bodyPr/>
          <a:lstStyle/>
          <a:p>
            <a:fld id="{2A437715-9CB8-6D4F-8514-0C46CA622159}" type="slidenum">
              <a:rPr lang="en-US" smtClean="0"/>
              <a:t>25</a:t>
            </a:fld>
            <a:endParaRPr lang="en-US"/>
          </a:p>
        </p:txBody>
      </p:sp>
    </p:spTree>
    <p:extLst>
      <p:ext uri="{BB962C8B-B14F-4D97-AF65-F5344CB8AC3E}">
        <p14:creationId xmlns:p14="http://schemas.microsoft.com/office/powerpoint/2010/main" val="4214698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26</a:t>
            </a:fld>
            <a:endParaRPr lang="en-US"/>
          </a:p>
        </p:txBody>
      </p:sp>
    </p:spTree>
    <p:extLst>
      <p:ext uri="{BB962C8B-B14F-4D97-AF65-F5344CB8AC3E}">
        <p14:creationId xmlns:p14="http://schemas.microsoft.com/office/powerpoint/2010/main" val="4241612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13. Spread love wherever you go.</a:t>
            </a:r>
          </a:p>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27</a:t>
            </a:fld>
            <a:endParaRPr lang="en-US"/>
          </a:p>
        </p:txBody>
      </p:sp>
    </p:spTree>
    <p:extLst>
      <p:ext uri="{BB962C8B-B14F-4D97-AF65-F5344CB8AC3E}">
        <p14:creationId xmlns:p14="http://schemas.microsoft.com/office/powerpoint/2010/main" val="2668321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28</a:t>
            </a:fld>
            <a:endParaRPr lang="en-US"/>
          </a:p>
        </p:txBody>
      </p:sp>
    </p:spTree>
    <p:extLst>
      <p:ext uri="{BB962C8B-B14F-4D97-AF65-F5344CB8AC3E}">
        <p14:creationId xmlns:p14="http://schemas.microsoft.com/office/powerpoint/2010/main" val="2175114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14. Keep your priorities straight.</a:t>
            </a:r>
          </a:p>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29</a:t>
            </a:fld>
            <a:endParaRPr lang="en-US"/>
          </a:p>
        </p:txBody>
      </p:sp>
    </p:spTree>
    <p:extLst>
      <p:ext uri="{BB962C8B-B14F-4D97-AF65-F5344CB8AC3E}">
        <p14:creationId xmlns:p14="http://schemas.microsoft.com/office/powerpoint/2010/main" val="2738095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30</a:t>
            </a:fld>
            <a:endParaRPr lang="en-US"/>
          </a:p>
        </p:txBody>
      </p:sp>
    </p:spTree>
    <p:extLst>
      <p:ext uri="{BB962C8B-B14F-4D97-AF65-F5344CB8AC3E}">
        <p14:creationId xmlns:p14="http://schemas.microsoft.com/office/powerpoint/2010/main" val="423024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Be  a river, not a swamp.</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a:t>
            </a:fld>
            <a:endParaRPr lang="en-US"/>
          </a:p>
        </p:txBody>
      </p:sp>
    </p:spTree>
    <p:extLst>
      <p:ext uri="{BB962C8B-B14F-4D97-AF65-F5344CB8AC3E}">
        <p14:creationId xmlns:p14="http://schemas.microsoft.com/office/powerpoint/2010/main" val="542305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15. Strive for excellence.</a:t>
            </a:r>
          </a:p>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31</a:t>
            </a:fld>
            <a:endParaRPr lang="en-US"/>
          </a:p>
        </p:txBody>
      </p:sp>
    </p:spTree>
    <p:extLst>
      <p:ext uri="{BB962C8B-B14F-4D97-AF65-F5344CB8AC3E}">
        <p14:creationId xmlns:p14="http://schemas.microsoft.com/office/powerpoint/2010/main" val="230172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32</a:t>
            </a:fld>
            <a:endParaRPr lang="en-US"/>
          </a:p>
        </p:txBody>
      </p:sp>
    </p:spTree>
    <p:extLst>
      <p:ext uri="{BB962C8B-B14F-4D97-AF65-F5344CB8AC3E}">
        <p14:creationId xmlns:p14="http://schemas.microsoft.com/office/powerpoint/2010/main" val="373529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16. Use it or lose it.</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33</a:t>
            </a:fld>
            <a:endParaRPr lang="en-US"/>
          </a:p>
        </p:txBody>
      </p:sp>
    </p:spTree>
    <p:extLst>
      <p:ext uri="{BB962C8B-B14F-4D97-AF65-F5344CB8AC3E}">
        <p14:creationId xmlns:p14="http://schemas.microsoft.com/office/powerpoint/2010/main" val="2271624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34</a:t>
            </a:fld>
            <a:endParaRPr lang="en-US"/>
          </a:p>
        </p:txBody>
      </p:sp>
    </p:spTree>
    <p:extLst>
      <p:ext uri="{BB962C8B-B14F-4D97-AF65-F5344CB8AC3E}">
        <p14:creationId xmlns:p14="http://schemas.microsoft.com/office/powerpoint/2010/main" val="2207273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17 Meditate on scripture.</a:t>
            </a:r>
          </a:p>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35</a:t>
            </a:fld>
            <a:endParaRPr lang="en-US"/>
          </a:p>
        </p:txBody>
      </p:sp>
    </p:spTree>
    <p:extLst>
      <p:ext uri="{BB962C8B-B14F-4D97-AF65-F5344CB8AC3E}">
        <p14:creationId xmlns:p14="http://schemas.microsoft.com/office/powerpoint/2010/main" val="4264113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36</a:t>
            </a:fld>
            <a:endParaRPr lang="en-US"/>
          </a:p>
        </p:txBody>
      </p:sp>
    </p:spTree>
    <p:extLst>
      <p:ext uri="{BB962C8B-B14F-4D97-AF65-F5344CB8AC3E}">
        <p14:creationId xmlns:p14="http://schemas.microsoft.com/office/powerpoint/2010/main" val="2414182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18. Be reliable.</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37</a:t>
            </a:fld>
            <a:endParaRPr lang="en-US"/>
          </a:p>
        </p:txBody>
      </p:sp>
    </p:spTree>
    <p:extLst>
      <p:ext uri="{BB962C8B-B14F-4D97-AF65-F5344CB8AC3E}">
        <p14:creationId xmlns:p14="http://schemas.microsoft.com/office/powerpoint/2010/main" val="452818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38</a:t>
            </a:fld>
            <a:endParaRPr lang="en-US"/>
          </a:p>
        </p:txBody>
      </p:sp>
    </p:spTree>
    <p:extLst>
      <p:ext uri="{BB962C8B-B14F-4D97-AF65-F5344CB8AC3E}">
        <p14:creationId xmlns:p14="http://schemas.microsoft.com/office/powerpoint/2010/main" val="3373634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39</a:t>
            </a:fld>
            <a:endParaRPr lang="en-US"/>
          </a:p>
        </p:txBody>
      </p:sp>
    </p:spTree>
    <p:extLst>
      <p:ext uri="{BB962C8B-B14F-4D97-AF65-F5344CB8AC3E}">
        <p14:creationId xmlns:p14="http://schemas.microsoft.com/office/powerpoint/2010/main" val="2364880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40</a:t>
            </a:fld>
            <a:endParaRPr lang="en-US"/>
          </a:p>
        </p:txBody>
      </p:sp>
    </p:spTree>
    <p:extLst>
      <p:ext uri="{BB962C8B-B14F-4D97-AF65-F5344CB8AC3E}">
        <p14:creationId xmlns:p14="http://schemas.microsoft.com/office/powerpoint/2010/main" val="3106244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2A437715-9CB8-6D4F-8514-0C46CA622159}" type="slidenum">
              <a:rPr lang="en-US" smtClean="0"/>
              <a:t>4</a:t>
            </a:fld>
            <a:endParaRPr lang="en-US"/>
          </a:p>
        </p:txBody>
      </p:sp>
    </p:spTree>
    <p:extLst>
      <p:ext uri="{BB962C8B-B14F-4D97-AF65-F5344CB8AC3E}">
        <p14:creationId xmlns:p14="http://schemas.microsoft.com/office/powerpoint/2010/main" val="2908522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20. Spend time in nature.</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41</a:t>
            </a:fld>
            <a:endParaRPr lang="en-US"/>
          </a:p>
        </p:txBody>
      </p:sp>
    </p:spTree>
    <p:extLst>
      <p:ext uri="{BB962C8B-B14F-4D97-AF65-F5344CB8AC3E}">
        <p14:creationId xmlns:p14="http://schemas.microsoft.com/office/powerpoint/2010/main" val="1469733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42</a:t>
            </a:fld>
            <a:endParaRPr lang="en-US"/>
          </a:p>
        </p:txBody>
      </p:sp>
    </p:spTree>
    <p:extLst>
      <p:ext uri="{BB962C8B-B14F-4D97-AF65-F5344CB8AC3E}">
        <p14:creationId xmlns:p14="http://schemas.microsoft.com/office/powerpoint/2010/main" val="1682441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21. Exercise your power of choice.</a:t>
            </a:r>
          </a:p>
          <a:p>
            <a:pPr defTabSz="924916">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43</a:t>
            </a:fld>
            <a:endParaRPr lang="en-US"/>
          </a:p>
        </p:txBody>
      </p:sp>
    </p:spTree>
    <p:extLst>
      <p:ext uri="{BB962C8B-B14F-4D97-AF65-F5344CB8AC3E}">
        <p14:creationId xmlns:p14="http://schemas.microsoft.com/office/powerpoint/2010/main" val="3245251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44</a:t>
            </a:fld>
            <a:endParaRPr lang="en-US"/>
          </a:p>
        </p:txBody>
      </p:sp>
    </p:spTree>
    <p:extLst>
      <p:ext uri="{BB962C8B-B14F-4D97-AF65-F5344CB8AC3E}">
        <p14:creationId xmlns:p14="http://schemas.microsoft.com/office/powerpoint/2010/main" val="315431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45</a:t>
            </a:fld>
            <a:endParaRPr lang="en-US"/>
          </a:p>
        </p:txBody>
      </p:sp>
    </p:spTree>
    <p:extLst>
      <p:ext uri="{BB962C8B-B14F-4D97-AF65-F5344CB8AC3E}">
        <p14:creationId xmlns:p14="http://schemas.microsoft.com/office/powerpoint/2010/main" val="240876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5</a:t>
            </a:fld>
            <a:endParaRPr lang="en-US"/>
          </a:p>
        </p:txBody>
      </p:sp>
    </p:spTree>
    <p:extLst>
      <p:ext uri="{BB962C8B-B14F-4D97-AF65-F5344CB8AC3E}">
        <p14:creationId xmlns:p14="http://schemas.microsoft.com/office/powerpoint/2010/main" val="450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3. Sé como Moisés —habla palabras que bendicen.</a:t>
            </a:r>
            <a:r>
              <a:rPr lang="es-MX" dirty="0"/>
              <a:t/>
            </a:r>
            <a:br>
              <a:rPr lang="es-MX" dirty="0"/>
            </a:br>
            <a:r>
              <a:rPr lang="es-MX" dirty="0"/>
              <a:t>Uno de los más hermosos y compasivos pasajes de la Biblia contiene estas palabras de bendición pronunciadas por Moisés. </a:t>
            </a:r>
            <a:endParaRPr lang="en-US" dirty="0"/>
          </a:p>
          <a:p>
            <a:r>
              <a:rPr lang="es-US" dirty="0"/>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7</a:t>
            </a:fld>
            <a:endParaRPr lang="en-US"/>
          </a:p>
        </p:txBody>
      </p:sp>
    </p:spTree>
    <p:extLst>
      <p:ext uri="{BB962C8B-B14F-4D97-AF65-F5344CB8AC3E}">
        <p14:creationId xmlns:p14="http://schemas.microsoft.com/office/powerpoint/2010/main" val="3132259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8</a:t>
            </a:fld>
            <a:endParaRPr lang="en-US"/>
          </a:p>
        </p:txBody>
      </p:sp>
    </p:spTree>
    <p:extLst>
      <p:ext uri="{BB962C8B-B14F-4D97-AF65-F5344CB8AC3E}">
        <p14:creationId xmlns:p14="http://schemas.microsoft.com/office/powerpoint/2010/main" val="359158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9</a:t>
            </a:fld>
            <a:endParaRPr lang="en-US"/>
          </a:p>
        </p:txBody>
      </p:sp>
    </p:spTree>
    <p:extLst>
      <p:ext uri="{BB962C8B-B14F-4D97-AF65-F5344CB8AC3E}">
        <p14:creationId xmlns:p14="http://schemas.microsoft.com/office/powerpoint/2010/main" val="332882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10</a:t>
            </a:fld>
            <a:endParaRPr lang="en-US"/>
          </a:p>
        </p:txBody>
      </p:sp>
    </p:spTree>
    <p:extLst>
      <p:ext uri="{BB962C8B-B14F-4D97-AF65-F5344CB8AC3E}">
        <p14:creationId xmlns:p14="http://schemas.microsoft.com/office/powerpoint/2010/main" val="69428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D94B-0E0B-2B46-BF4F-DC84DD0C3E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84ABC5-503B-B747-926B-0C94E23ED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F2B1D-3A2E-5F42-8C50-CFB6A4AAA2A3}"/>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5" name="Footer Placeholder 4">
            <a:extLst>
              <a:ext uri="{FF2B5EF4-FFF2-40B4-BE49-F238E27FC236}">
                <a16:creationId xmlns:a16="http://schemas.microsoft.com/office/drawing/2014/main" id="{2DB5865E-55AA-0B47-8104-52E256DA4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F93C9-6C50-D246-97C3-A7250BF2A7BD}"/>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394620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E66B-5D4B-CE4E-991A-C67AA96B62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87C14D-CF9C-FB4B-80EF-EBA244D44A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38C20-EC1D-3340-9E3E-A40251B3C5F5}"/>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5" name="Footer Placeholder 4">
            <a:extLst>
              <a:ext uri="{FF2B5EF4-FFF2-40B4-BE49-F238E27FC236}">
                <a16:creationId xmlns:a16="http://schemas.microsoft.com/office/drawing/2014/main" id="{87C6E2DF-C360-AD4F-8B25-9F18A3A54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4D7F7-E3C8-774A-991F-FFC76EC599A6}"/>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9053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ACA7E-6644-244B-87EE-15D2A84F08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446F47-66FD-A243-95DC-1AA6A3C380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8F795-184B-7747-8E1B-AEE211A45D40}"/>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5" name="Footer Placeholder 4">
            <a:extLst>
              <a:ext uri="{FF2B5EF4-FFF2-40B4-BE49-F238E27FC236}">
                <a16:creationId xmlns:a16="http://schemas.microsoft.com/office/drawing/2014/main" id="{16DF2DB4-8586-3844-93D0-65E84390F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64EE1-F336-1949-962F-DD247A0253A1}"/>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22636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5F3C-DE94-3D45-A0B6-3BC249B76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3A753-40C5-C241-B2DF-6CA4017C65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50256-6FEF-844F-A6AE-A249D24C2F81}"/>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5" name="Footer Placeholder 4">
            <a:extLst>
              <a:ext uri="{FF2B5EF4-FFF2-40B4-BE49-F238E27FC236}">
                <a16:creationId xmlns:a16="http://schemas.microsoft.com/office/drawing/2014/main" id="{3C5221C3-5A03-2B4E-ACD5-86C0887A1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FDF51-2901-3A43-8890-64F3D37C0374}"/>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363228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C2B8D-BBDB-2348-918D-1C008320D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302D91-265C-FE41-9EA6-B1F277E51F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AB8D73D-5F8E-6947-A9F9-28E86C9BF8AD}"/>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5" name="Footer Placeholder 4">
            <a:extLst>
              <a:ext uri="{FF2B5EF4-FFF2-40B4-BE49-F238E27FC236}">
                <a16:creationId xmlns:a16="http://schemas.microsoft.com/office/drawing/2014/main" id="{C5351A4D-2416-E44E-B386-47B68A29A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AB8D1-89B9-D14A-A796-6E5AEF6EEE89}"/>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356324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A07FB-D3A2-534E-A7FD-17DACBE39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13263-CF1B-1848-9786-751358E7A3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E20A38-4976-024C-95DA-A42CDDDE96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00EEC-C029-FB46-B0BA-B7BD59A4E46E}"/>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6" name="Footer Placeholder 5">
            <a:extLst>
              <a:ext uri="{FF2B5EF4-FFF2-40B4-BE49-F238E27FC236}">
                <a16:creationId xmlns:a16="http://schemas.microsoft.com/office/drawing/2014/main" id="{87355DE5-FC61-834A-AEC2-7359878D3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5A92E-2582-C84C-BD58-D0605419B9D2}"/>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208923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9875-FE95-444D-B5C7-5058B3188B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956353-4740-FC43-B1DD-0514B8B37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24A200-8CBB-6A46-9AC3-5BD0189544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4C4798-B3FA-7146-8403-C8170F0373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79AA26-B64F-A345-826E-EDCEB02653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8654B-F8ED-0D45-B7CA-BA0D98E49746}"/>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8" name="Footer Placeholder 7">
            <a:extLst>
              <a:ext uri="{FF2B5EF4-FFF2-40B4-BE49-F238E27FC236}">
                <a16:creationId xmlns:a16="http://schemas.microsoft.com/office/drawing/2014/main" id="{A950DD09-B267-E14A-BCF9-D0AE66EAF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B82DBA-DA0D-F942-A58B-CAA1657D9CD9}"/>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68665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7BB4-02A8-534D-A108-C328C13560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6D2FD-24D9-2649-A533-67AA5E6564D1}"/>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4" name="Footer Placeholder 3">
            <a:extLst>
              <a:ext uri="{FF2B5EF4-FFF2-40B4-BE49-F238E27FC236}">
                <a16:creationId xmlns:a16="http://schemas.microsoft.com/office/drawing/2014/main" id="{443E267F-4F1F-6043-BC71-96B57A5CE2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5AAFDA-C529-A942-9100-E96F299A422E}"/>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332591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361F2-66E6-BC45-8FD7-533E2B360B75}"/>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3" name="Footer Placeholder 2">
            <a:extLst>
              <a:ext uri="{FF2B5EF4-FFF2-40B4-BE49-F238E27FC236}">
                <a16:creationId xmlns:a16="http://schemas.microsoft.com/office/drawing/2014/main" id="{4CFE5E77-97C3-2740-A3CD-D279A1D5DE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42EBC-A3BE-FC46-AECF-5261059EB664}"/>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34436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8BB84-3765-114A-B698-01D7D272C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1D1D94-AD14-A548-A029-6065CD3139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EB9E9-DF2B-F44D-94F2-A4BDFA5C4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799F73-6F79-CD4E-98A5-CB97F0AD16DE}"/>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6" name="Footer Placeholder 5">
            <a:extLst>
              <a:ext uri="{FF2B5EF4-FFF2-40B4-BE49-F238E27FC236}">
                <a16:creationId xmlns:a16="http://schemas.microsoft.com/office/drawing/2014/main" id="{1F23EFE7-F903-B649-BFC0-C7F6162AA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CF9E5A-9D5A-B84D-BFC1-343D61B5883F}"/>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292217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44C7-7D6E-2643-A98F-4AA8315D3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BFF4A1-41A7-314E-8E93-E762CDBA8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E1C666-361F-DA4E-B792-10A46D1DF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C43924-95EE-A346-8E4C-208B6CBBAA82}"/>
              </a:ext>
            </a:extLst>
          </p:cNvPr>
          <p:cNvSpPr>
            <a:spLocks noGrp="1"/>
          </p:cNvSpPr>
          <p:nvPr>
            <p:ph type="dt" sz="half" idx="10"/>
          </p:nvPr>
        </p:nvSpPr>
        <p:spPr/>
        <p:txBody>
          <a:bodyPr/>
          <a:lstStyle/>
          <a:p>
            <a:fld id="{EDF6A9F9-9127-A843-B193-0C541F251043}" type="datetimeFigureOut">
              <a:rPr lang="en-US" smtClean="0"/>
              <a:t>3/13/2019</a:t>
            </a:fld>
            <a:endParaRPr lang="en-US"/>
          </a:p>
        </p:txBody>
      </p:sp>
      <p:sp>
        <p:nvSpPr>
          <p:cNvPr id="6" name="Footer Placeholder 5">
            <a:extLst>
              <a:ext uri="{FF2B5EF4-FFF2-40B4-BE49-F238E27FC236}">
                <a16:creationId xmlns:a16="http://schemas.microsoft.com/office/drawing/2014/main" id="{270A1B37-A1D6-1646-9991-8B4A0FAE7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49A49-5605-F14D-8C1C-948D44709214}"/>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6650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68FB5-6C49-9348-BEF0-E0DFCE40C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EE5C90-4222-954E-9394-DB0CC38E7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480FBF-A5C3-8548-8890-1EC6AE7FB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6A9F9-9127-A843-B193-0C541F251043}" type="datetimeFigureOut">
              <a:rPr lang="en-US" smtClean="0"/>
              <a:t>3/13/2019</a:t>
            </a:fld>
            <a:endParaRPr lang="en-US"/>
          </a:p>
        </p:txBody>
      </p:sp>
      <p:sp>
        <p:nvSpPr>
          <p:cNvPr id="5" name="Footer Placeholder 4">
            <a:extLst>
              <a:ext uri="{FF2B5EF4-FFF2-40B4-BE49-F238E27FC236}">
                <a16:creationId xmlns:a16="http://schemas.microsoft.com/office/drawing/2014/main" id="{6A50BDBC-3080-DA46-9DA1-D0CA096C9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7EAC64-A2E1-AD4D-B361-203A24712C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15685-2F77-B14B-9877-061582181CB5}" type="slidenum">
              <a:rPr lang="en-US" smtClean="0"/>
              <a:t>‹#›</a:t>
            </a:fld>
            <a:endParaRPr lang="en-US"/>
          </a:p>
        </p:txBody>
      </p:sp>
    </p:spTree>
    <p:extLst>
      <p:ext uri="{BB962C8B-B14F-4D97-AF65-F5344CB8AC3E}">
        <p14:creationId xmlns:p14="http://schemas.microsoft.com/office/powerpoint/2010/main" val="1216066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73A1D-2D93-6B45-ABA5-7E4D5E8B8D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56" y="10"/>
            <a:ext cx="12203855"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Subtitle 2">
            <a:extLst>
              <a:ext uri="{FF2B5EF4-FFF2-40B4-BE49-F238E27FC236}">
                <a16:creationId xmlns:a16="http://schemas.microsoft.com/office/drawing/2014/main" id="{83ADC106-DADA-7542-AC83-84241D9ACEE2}"/>
              </a:ext>
            </a:extLst>
          </p:cNvPr>
          <p:cNvSpPr>
            <a:spLocks noGrp="1"/>
          </p:cNvSpPr>
          <p:nvPr>
            <p:ph type="subTitle" idx="1"/>
          </p:nvPr>
        </p:nvSpPr>
        <p:spPr>
          <a:xfrm>
            <a:off x="7838870" y="3606229"/>
            <a:ext cx="4353129" cy="1075038"/>
          </a:xfrm>
        </p:spPr>
        <p:txBody>
          <a:bodyPr>
            <a:normAutofit/>
          </a:bodyPr>
          <a:lstStyle/>
          <a:p>
            <a:r>
              <a:rPr lang="es-MX" sz="3200" b="1" dirty="0"/>
              <a:t>F</a:t>
            </a:r>
            <a:r>
              <a:rPr lang="es-MX" sz="3200" b="1" dirty="0" smtClean="0"/>
              <a:t>ormas </a:t>
            </a:r>
            <a:r>
              <a:rPr lang="es-MX" sz="3200" b="1" dirty="0"/>
              <a:t>de edificar una sólida vida </a:t>
            </a:r>
            <a:r>
              <a:rPr lang="es-MX" sz="3200" b="1" dirty="0" smtClean="0"/>
              <a:t>espiritual</a:t>
            </a:r>
            <a:endParaRPr lang="en-US" sz="3200" dirty="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4656A85-DAA7-A240-BBEA-F823A7B17231}"/>
              </a:ext>
            </a:extLst>
          </p:cNvPr>
          <p:cNvSpPr/>
          <p:nvPr/>
        </p:nvSpPr>
        <p:spPr>
          <a:xfrm>
            <a:off x="9128546" y="5719193"/>
            <a:ext cx="1616981" cy="461665"/>
          </a:xfrm>
          <a:prstGeom prst="rect">
            <a:avLst/>
          </a:prstGeom>
        </p:spPr>
        <p:txBody>
          <a:bodyPr wrap="none">
            <a:spAutoFit/>
          </a:bodyPr>
          <a:lstStyle/>
          <a:p>
            <a:r>
              <a:rPr lang="es-MX" sz="1200" b="1" dirty="0"/>
              <a:t>Por Víctor M. </a:t>
            </a:r>
            <a:r>
              <a:rPr lang="es-MX" sz="1200" b="1" dirty="0" err="1"/>
              <a:t>Parachin</a:t>
            </a:r>
            <a:endParaRPr lang="en-US" sz="1200" dirty="0"/>
          </a:p>
          <a:p>
            <a:pPr>
              <a:lnSpc>
                <a:spcPct val="100000"/>
              </a:lnSpc>
            </a:pPr>
            <a:endParaRPr lang="en-US" sz="1200" dirty="0">
              <a:latin typeface="Avenir Next" panose="020B0503020202020204" pitchFamily="34" charset="0"/>
            </a:endParaRPr>
          </a:p>
        </p:txBody>
      </p:sp>
      <p:pic>
        <p:nvPicPr>
          <p:cNvPr id="10" name="Picture 9">
            <a:extLst>
              <a:ext uri="{FF2B5EF4-FFF2-40B4-BE49-F238E27FC236}">
                <a16:creationId xmlns:a16="http://schemas.microsoft.com/office/drawing/2014/main" id="{ED6475CC-599E-3C43-B367-5A02C2E59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4630" y="6370841"/>
            <a:ext cx="543621" cy="380280"/>
          </a:xfrm>
          <a:prstGeom prst="rect">
            <a:avLst/>
          </a:prstGeom>
        </p:spPr>
      </p:pic>
      <p:sp>
        <p:nvSpPr>
          <p:cNvPr id="2" name="TextBox 1"/>
          <p:cNvSpPr txBox="1"/>
          <p:nvPr/>
        </p:nvSpPr>
        <p:spPr>
          <a:xfrm>
            <a:off x="9237330" y="2727747"/>
            <a:ext cx="1399411" cy="830997"/>
          </a:xfrm>
          <a:prstGeom prst="rect">
            <a:avLst/>
          </a:prstGeom>
          <a:noFill/>
        </p:spPr>
        <p:txBody>
          <a:bodyPr wrap="square" rtlCol="0">
            <a:spAutoFit/>
          </a:bodyPr>
          <a:lstStyle/>
          <a:p>
            <a:pPr algn="ctr"/>
            <a:r>
              <a:rPr lang="es-MX" sz="4800" b="1" dirty="0">
                <a:solidFill>
                  <a:srgbClr val="FF0000"/>
                </a:solidFill>
              </a:rPr>
              <a:t>21</a:t>
            </a:r>
            <a:endParaRPr lang="en-US" dirty="0">
              <a:solidFill>
                <a:srgbClr val="FF0000"/>
              </a:solidFill>
            </a:endParaRPr>
          </a:p>
        </p:txBody>
      </p:sp>
    </p:spTree>
    <p:extLst>
      <p:ext uri="{BB962C8B-B14F-4D97-AF65-F5344CB8AC3E}">
        <p14:creationId xmlns:p14="http://schemas.microsoft.com/office/powerpoint/2010/main" val="3975926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3511394D-94A2-7641-8036-C2B74DA460AB}"/>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8594E49-169B-2042-A3E7-3C11F63A6F74}"/>
              </a:ext>
            </a:extLst>
          </p:cNvPr>
          <p:cNvSpPr>
            <a:spLocks noGrp="1"/>
          </p:cNvSpPr>
          <p:nvPr>
            <p:ph idx="1"/>
          </p:nvPr>
        </p:nvSpPr>
        <p:spPr>
          <a:xfrm>
            <a:off x="6178378" y="738619"/>
            <a:ext cx="4889774" cy="5748678"/>
          </a:xfrm>
        </p:spPr>
        <p:txBody>
          <a:bodyPr anchor="ctr">
            <a:normAutofit/>
          </a:bodyPr>
          <a:lstStyle/>
          <a:p>
            <a:pPr marL="0" indent="0" algn="just">
              <a:lnSpc>
                <a:spcPct val="100000"/>
              </a:lnSpc>
              <a:buNone/>
            </a:pPr>
            <a:r>
              <a:rPr lang="es-MX" dirty="0"/>
              <a:t>Aumenta la cantidad de tiempo que pasas en oración al orar juntamente con otras personas. Algunas maneras de hacer lo anterior incluyen el hacer saber a tus amigos que estás siempre dispuesto para orar con ellos; asistiendo en forma regular a las reuniones celebradas por grupos de oración; participando en una cadena de oración.</a:t>
            </a:r>
            <a:endParaRPr lang="en-US" sz="2400" dirty="0">
              <a:solidFill>
                <a:srgbClr val="000000"/>
              </a:solidFill>
            </a:endParaRPr>
          </a:p>
        </p:txBody>
      </p:sp>
    </p:spTree>
    <p:extLst>
      <p:ext uri="{BB962C8B-B14F-4D97-AF65-F5344CB8AC3E}">
        <p14:creationId xmlns:p14="http://schemas.microsoft.com/office/powerpoint/2010/main" val="416911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C410-7B2B-B84C-915D-E1BCBAD50D4B}"/>
              </a:ext>
            </a:extLst>
          </p:cNvPr>
          <p:cNvSpPr>
            <a:spLocks noGrp="1"/>
          </p:cNvSpPr>
          <p:nvPr>
            <p:ph type="title"/>
          </p:nvPr>
        </p:nvSpPr>
        <p:spPr>
          <a:xfrm>
            <a:off x="6363730" y="1783959"/>
            <a:ext cx="5828270" cy="2889114"/>
          </a:xfrm>
        </p:spPr>
        <p:txBody>
          <a:bodyPr vert="horz" lIns="91440" tIns="45720" rIns="91440" bIns="45720" rtlCol="0" anchor="b">
            <a:normAutofit/>
          </a:bodyPr>
          <a:lstStyle/>
          <a:p>
            <a:pPr algn="ctr"/>
            <a:r>
              <a:rPr lang="es-MX" sz="6000" b="1" dirty="0">
                <a:solidFill>
                  <a:srgbClr val="00B0F0"/>
                </a:solidFill>
              </a:rPr>
              <a:t>5. </a:t>
            </a:r>
            <a:r>
              <a:rPr lang="es-MX" b="1" dirty="0" smtClean="0"/>
              <a:t/>
            </a:r>
            <a:br>
              <a:rPr lang="es-MX" b="1" dirty="0" smtClean="0"/>
            </a:br>
            <a:r>
              <a:rPr lang="es-MX" b="1" dirty="0" smtClean="0"/>
              <a:t>Da </a:t>
            </a:r>
            <a:r>
              <a:rPr lang="es-MX" b="1" dirty="0"/>
              <a:t>un paso de fe</a:t>
            </a:r>
            <a:r>
              <a:rPr lang="es-MX" b="1" dirty="0" smtClean="0"/>
              <a:t>.</a:t>
            </a: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C2B25060-E36D-4A4F-B003-8F2E06FB79B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4872282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D12368E7-B2C6-8C45-8417-04B6BA634CB5}"/>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FF720673-151F-F742-8685-A954543E1076}"/>
              </a:ext>
            </a:extLst>
          </p:cNvPr>
          <p:cNvSpPr>
            <a:spLocks noGrp="1"/>
          </p:cNvSpPr>
          <p:nvPr>
            <p:ph idx="1"/>
          </p:nvPr>
        </p:nvSpPr>
        <p:spPr>
          <a:xfrm>
            <a:off x="891493" y="1230805"/>
            <a:ext cx="4706803" cy="3788830"/>
          </a:xfrm>
        </p:spPr>
        <p:txBody>
          <a:bodyPr anchor="ctr">
            <a:normAutofit fontScale="85000" lnSpcReduction="10000"/>
          </a:bodyPr>
          <a:lstStyle/>
          <a:p>
            <a:pPr marL="0" indent="0">
              <a:lnSpc>
                <a:spcPct val="100000"/>
              </a:lnSpc>
              <a:buNone/>
            </a:pPr>
            <a:r>
              <a:rPr lang="es-MX" dirty="0" smtClean="0"/>
              <a:t>El crecimiento espiritual significa dar un salto de fe de vez en cuando. </a:t>
            </a:r>
          </a:p>
          <a:p>
            <a:pPr marL="0" indent="0">
              <a:lnSpc>
                <a:spcPct val="100000"/>
              </a:lnSpc>
              <a:buNone/>
            </a:pPr>
            <a:r>
              <a:rPr lang="es-MX" dirty="0" smtClean="0"/>
              <a:t>En vez de tratar de tener todo detalle arreglado antes de comenzar algo importante, ¿por qué no seguir la orientación divina y permitir que el plan se desenvuelva? </a:t>
            </a:r>
          </a:p>
          <a:p>
            <a:pPr marL="0" indent="0">
              <a:lnSpc>
                <a:spcPct val="100000"/>
              </a:lnSpc>
              <a:buNone/>
            </a:pPr>
            <a:r>
              <a:rPr lang="es-MX" dirty="0" smtClean="0"/>
              <a:t>Esto significa dar un salto de fe y confiar en que Dios proveerá lo que pueda necesitarse para el éxito.</a:t>
            </a:r>
            <a:endParaRPr lang="en-US" sz="2400" dirty="0">
              <a:solidFill>
                <a:srgbClr val="000000"/>
              </a:solidFill>
            </a:endParaRPr>
          </a:p>
        </p:txBody>
      </p:sp>
    </p:spTree>
    <p:extLst>
      <p:ext uri="{BB962C8B-B14F-4D97-AF65-F5344CB8AC3E}">
        <p14:creationId xmlns:p14="http://schemas.microsoft.com/office/powerpoint/2010/main" val="874069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C1CCD-8D49-F24D-8680-B2A53D87CD9A}"/>
              </a:ext>
            </a:extLst>
          </p:cNvPr>
          <p:cNvSpPr>
            <a:spLocks noGrp="1"/>
          </p:cNvSpPr>
          <p:nvPr>
            <p:ph type="title"/>
          </p:nvPr>
        </p:nvSpPr>
        <p:spPr>
          <a:xfrm>
            <a:off x="292438" y="1309954"/>
            <a:ext cx="6231923" cy="2965486"/>
          </a:xfrm>
        </p:spPr>
        <p:txBody>
          <a:bodyPr>
            <a:normAutofit/>
          </a:bodyPr>
          <a:lstStyle/>
          <a:p>
            <a:pPr algn="ctr">
              <a:lnSpc>
                <a:spcPct val="100000"/>
              </a:lnSpc>
            </a:pPr>
            <a:r>
              <a:rPr lang="es-US" sz="4800" b="1" dirty="0">
                <a:solidFill>
                  <a:srgbClr val="00B0F0"/>
                </a:solidFill>
              </a:rPr>
              <a:t>6. </a:t>
            </a:r>
            <a:r>
              <a:rPr lang="es-US" b="1" dirty="0" smtClean="0"/>
              <a:t/>
            </a:r>
            <a:br>
              <a:rPr lang="es-US" b="1" dirty="0" smtClean="0"/>
            </a:br>
            <a:r>
              <a:rPr lang="es-US" b="1" dirty="0" smtClean="0"/>
              <a:t>Restaura </a:t>
            </a:r>
            <a:r>
              <a:rPr lang="es-US" b="1" dirty="0"/>
              <a:t>la fe de alguien.</a:t>
            </a:r>
            <a:r>
              <a:rPr lang="es-US" dirty="0"/>
              <a:t/>
            </a:r>
            <a:br>
              <a:rPr lang="es-US" dirty="0"/>
            </a:b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E7179D0-8A95-4F41-BFB9-A2E7548004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85098893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AD40225-0A1A-6E43-BC50-B7F809FF71C2}"/>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876E920-8D96-664C-B23D-23FD6C727FAB}"/>
              </a:ext>
            </a:extLst>
          </p:cNvPr>
          <p:cNvSpPr>
            <a:spLocks noGrp="1"/>
          </p:cNvSpPr>
          <p:nvPr>
            <p:ph idx="1"/>
          </p:nvPr>
        </p:nvSpPr>
        <p:spPr>
          <a:xfrm>
            <a:off x="6090574" y="318656"/>
            <a:ext cx="4977578" cy="6192980"/>
          </a:xfrm>
        </p:spPr>
        <p:txBody>
          <a:bodyPr anchor="ctr">
            <a:normAutofit/>
          </a:bodyPr>
          <a:lstStyle/>
          <a:p>
            <a:pPr marL="0" indent="0">
              <a:buNone/>
            </a:pPr>
            <a:r>
              <a:rPr lang="es-MX" dirty="0"/>
              <a:t>El día de hoy, haz tiempo para sanar un corazón herido, para manifestar tu bondad hacia alguien que realmente necesita de un amigo, o para ayudar a reunir nuevamente las piezas de un sueño roto. </a:t>
            </a:r>
            <a:r>
              <a:rPr lang="es-US" dirty="0"/>
              <a:t>El día de hoy haz cualquier cosa que puedas para irradiar el amor incondicional de Dios. </a:t>
            </a:r>
            <a:endParaRPr lang="en-US" dirty="0"/>
          </a:p>
        </p:txBody>
      </p:sp>
    </p:spTree>
    <p:extLst>
      <p:ext uri="{BB962C8B-B14F-4D97-AF65-F5344CB8AC3E}">
        <p14:creationId xmlns:p14="http://schemas.microsoft.com/office/powerpoint/2010/main" val="313358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B1A9-3838-0D48-8037-26F8D051384A}"/>
              </a:ext>
            </a:extLst>
          </p:cNvPr>
          <p:cNvSpPr>
            <a:spLocks noGrp="1"/>
          </p:cNvSpPr>
          <p:nvPr>
            <p:ph type="title"/>
          </p:nvPr>
        </p:nvSpPr>
        <p:spPr>
          <a:xfrm>
            <a:off x="762001" y="2483849"/>
            <a:ext cx="5465804" cy="1841016"/>
          </a:xfrm>
        </p:spPr>
        <p:txBody>
          <a:bodyPr>
            <a:noAutofit/>
          </a:bodyPr>
          <a:lstStyle/>
          <a:p>
            <a:pPr algn="ctr"/>
            <a:r>
              <a:rPr lang="es-US" sz="5400" b="1" dirty="0">
                <a:solidFill>
                  <a:srgbClr val="00B0F0"/>
                </a:solidFill>
              </a:rPr>
              <a:t>7. </a:t>
            </a:r>
            <a:r>
              <a:rPr lang="es-US" b="1" dirty="0" smtClean="0"/>
              <a:t/>
            </a:r>
            <a:br>
              <a:rPr lang="es-US" b="1" dirty="0" smtClean="0"/>
            </a:br>
            <a:r>
              <a:rPr lang="es-US" b="1" dirty="0" smtClean="0"/>
              <a:t>Sé </a:t>
            </a:r>
            <a:r>
              <a:rPr lang="es-US" b="1" dirty="0"/>
              <a:t>una persona agradecida.</a:t>
            </a:r>
            <a:r>
              <a:rPr lang="es-US" dirty="0"/>
              <a:t/>
            </a:r>
            <a:br>
              <a:rPr lang="es-US" dirty="0"/>
            </a:b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E911E2-3910-7E45-ABAF-28DC781243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1881877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7489F301-B1FC-1644-9D39-9674F3754A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518480" y="1629089"/>
            <a:ext cx="3483569" cy="3620021"/>
          </a:xfrm>
          <a:prstGeom prst="rect">
            <a:avLst/>
          </a:prstGeom>
        </p:spPr>
      </p:pic>
      <p:sp>
        <p:nvSpPr>
          <p:cNvPr id="3" name="Content Placeholder 2">
            <a:extLst>
              <a:ext uri="{FF2B5EF4-FFF2-40B4-BE49-F238E27FC236}">
                <a16:creationId xmlns:a16="http://schemas.microsoft.com/office/drawing/2014/main" id="{14B3B513-9B02-1F41-94FA-5B291F948269}"/>
              </a:ext>
            </a:extLst>
          </p:cNvPr>
          <p:cNvSpPr>
            <a:spLocks noGrp="1"/>
          </p:cNvSpPr>
          <p:nvPr>
            <p:ph idx="1"/>
          </p:nvPr>
        </p:nvSpPr>
        <p:spPr>
          <a:xfrm>
            <a:off x="6042454" y="321276"/>
            <a:ext cx="5041557" cy="5739696"/>
          </a:xfrm>
        </p:spPr>
        <p:txBody>
          <a:bodyPr anchor="ctr">
            <a:normAutofit/>
          </a:bodyPr>
          <a:lstStyle/>
          <a:p>
            <a:r>
              <a:rPr lang="es-MX" dirty="0"/>
              <a:t>Inicia cada día con una oración matutina de gratitud a Dios por el don de un nuevo día. Haz esto aun cuando el día que tienes por delante parezca amenazante. Termina cada día con una oración nocturna de gratitud a Dios por el regalo de las horas que han precedido. Haz esto aun cuando hayas tenido un día muy difícil. </a:t>
            </a:r>
            <a:endParaRPr lang="en-US" dirty="0"/>
          </a:p>
        </p:txBody>
      </p:sp>
    </p:spTree>
    <p:extLst>
      <p:ext uri="{BB962C8B-B14F-4D97-AF65-F5344CB8AC3E}">
        <p14:creationId xmlns:p14="http://schemas.microsoft.com/office/powerpoint/2010/main" val="4061211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EA5A6-4333-EA47-AE55-DA9A00E3EE65}"/>
              </a:ext>
            </a:extLst>
          </p:cNvPr>
          <p:cNvSpPr>
            <a:spLocks noGrp="1"/>
          </p:cNvSpPr>
          <p:nvPr>
            <p:ph type="title"/>
          </p:nvPr>
        </p:nvSpPr>
        <p:spPr>
          <a:xfrm>
            <a:off x="6536724" y="1783959"/>
            <a:ext cx="5486400" cy="2889114"/>
          </a:xfrm>
        </p:spPr>
        <p:txBody>
          <a:bodyPr vert="horz" lIns="91440" tIns="45720" rIns="91440" bIns="45720" rtlCol="0" anchor="b">
            <a:normAutofit/>
          </a:bodyPr>
          <a:lstStyle/>
          <a:p>
            <a:pPr algn="ctr">
              <a:lnSpc>
                <a:spcPct val="100000"/>
              </a:lnSpc>
            </a:pPr>
            <a:r>
              <a:rPr lang="es-US" sz="6600" b="1" dirty="0">
                <a:solidFill>
                  <a:srgbClr val="00B0F0"/>
                </a:solidFill>
              </a:rPr>
              <a:t>8. </a:t>
            </a:r>
            <a:r>
              <a:rPr lang="es-US" b="1" dirty="0" smtClean="0"/>
              <a:t/>
            </a:r>
            <a:br>
              <a:rPr lang="es-US" b="1" dirty="0" smtClean="0"/>
            </a:br>
            <a:r>
              <a:rPr lang="es-US" b="1" dirty="0" smtClean="0"/>
              <a:t>Comparte </a:t>
            </a:r>
            <a:r>
              <a:rPr lang="es-US" b="1" dirty="0"/>
              <a:t>la jornada.</a:t>
            </a:r>
            <a:r>
              <a:rPr lang="es-US" dirty="0"/>
              <a:t/>
            </a:r>
            <a:br>
              <a:rPr lang="es-US" dirty="0"/>
            </a:br>
            <a:endParaRPr lang="en-US" sz="54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3E8277FE-08A6-A94C-A8EF-CB87AC77747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6993595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A79BA25C-AB52-8540-910B-CA0202ABA13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FFDD1A8F-69BE-C449-9851-53D2A9C1903C}"/>
              </a:ext>
            </a:extLst>
          </p:cNvPr>
          <p:cNvSpPr>
            <a:spLocks noGrp="1"/>
          </p:cNvSpPr>
          <p:nvPr>
            <p:ph idx="1"/>
          </p:nvPr>
        </p:nvSpPr>
        <p:spPr>
          <a:xfrm>
            <a:off x="310724" y="498764"/>
            <a:ext cx="5892368" cy="5840252"/>
          </a:xfrm>
        </p:spPr>
        <p:txBody>
          <a:bodyPr anchor="ctr">
            <a:normAutofit fontScale="92500" lnSpcReduction="20000"/>
          </a:bodyPr>
          <a:lstStyle/>
          <a:p>
            <a:r>
              <a:rPr lang="es-MX" dirty="0"/>
              <a:t>Conéctate con alguna otra persona que está buscando crecer espiritualmente. Pónganse de acuerdo para reunirse una vez a la semana por un período de tiempo, a fin de estudiar y meditar en asuntos espirituales. Un amigo mío, que es un ocupado ejecutivo en Toronto, Ontario, se reunió durante seis meses con otro hombre, con el propósito de estudiar la Biblia. “No importa cuán sobrecargados estuvieran nuestros horarios, siempre nos reuníamos cada semana durante el tiempo del almuerzo, en una iglesia del centro de la ciudad que bondadosamente nos proveía una sala para nuestra reunión. Esos fueron muy buenos meses en los que tuvo lugar mucho crecimiento espiritual”, me dijo. Toma nota del crecimiento espiritual que se está efectuando en tu vida. </a:t>
            </a:r>
            <a:endParaRPr lang="en-US" dirty="0"/>
          </a:p>
          <a:p>
            <a:endParaRPr lang="en-US" dirty="0"/>
          </a:p>
        </p:txBody>
      </p:sp>
    </p:spTree>
    <p:extLst>
      <p:ext uri="{BB962C8B-B14F-4D97-AF65-F5344CB8AC3E}">
        <p14:creationId xmlns:p14="http://schemas.microsoft.com/office/powerpoint/2010/main" val="3543940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EBFB-2DA1-1C47-8E42-EF527E5BF2CB}"/>
              </a:ext>
            </a:extLst>
          </p:cNvPr>
          <p:cNvSpPr>
            <a:spLocks noGrp="1"/>
          </p:cNvSpPr>
          <p:nvPr>
            <p:ph type="title"/>
          </p:nvPr>
        </p:nvSpPr>
        <p:spPr>
          <a:xfrm>
            <a:off x="6746628" y="437070"/>
            <a:ext cx="4645250" cy="2889114"/>
          </a:xfrm>
        </p:spPr>
        <p:txBody>
          <a:bodyPr vert="horz" lIns="91440" tIns="45720" rIns="91440" bIns="45720" rtlCol="0" anchor="b">
            <a:normAutofit/>
          </a:bodyPr>
          <a:lstStyle/>
          <a:p>
            <a:pPr algn="ctr"/>
            <a:r>
              <a:rPr lang="es-US" sz="5400" b="1" dirty="0">
                <a:solidFill>
                  <a:srgbClr val="00B0F0"/>
                </a:solidFill>
              </a:rPr>
              <a:t>9. </a:t>
            </a:r>
            <a:r>
              <a:rPr lang="es-US" sz="5400" b="1" dirty="0" smtClean="0">
                <a:solidFill>
                  <a:srgbClr val="00B0F0"/>
                </a:solidFill>
              </a:rPr>
              <a:t/>
            </a:r>
            <a:br>
              <a:rPr lang="es-US" sz="5400" b="1" dirty="0" smtClean="0">
                <a:solidFill>
                  <a:srgbClr val="00B0F0"/>
                </a:solidFill>
              </a:rPr>
            </a:br>
            <a:r>
              <a:rPr lang="es-US" b="1" dirty="0" smtClean="0"/>
              <a:t>Presta </a:t>
            </a:r>
            <a:r>
              <a:rPr lang="es-US" b="1" dirty="0"/>
              <a:t>tus servicios</a:t>
            </a:r>
            <a:r>
              <a:rPr lang="es-US" b="1" dirty="0" smtClean="0"/>
              <a:t>.</a:t>
            </a:r>
            <a:endParaRPr lang="en-US" sz="5400" dirty="0">
              <a:latin typeface="Avenir Next" panose="020B0503020202020204" pitchFamily="34" charset="0"/>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5D76B52D-2D42-ED4D-B720-403201792A3D}"/>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9" name="Content Placeholder 4">
            <a:extLst>
              <a:ext uri="{FF2B5EF4-FFF2-40B4-BE49-F238E27FC236}">
                <a16:creationId xmlns:a16="http://schemas.microsoft.com/office/drawing/2014/main" id="{2235CB1D-9F73-5C42-B112-41A332F84C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46968480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34A14-C42C-7B44-86B3-309DE07E7E4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848" y="-321266"/>
            <a:ext cx="6394152" cy="6857990"/>
          </a:xfrm>
          <a:prstGeom prst="rect">
            <a:avLst/>
          </a:prstGeom>
        </p:spPr>
      </p:pic>
      <p:pic>
        <p:nvPicPr>
          <p:cNvPr id="13" name="Picture 8">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3D40487-552E-214E-B12F-B14612A117B1}"/>
              </a:ext>
            </a:extLst>
          </p:cNvPr>
          <p:cNvSpPr>
            <a:spLocks noGrp="1"/>
          </p:cNvSpPr>
          <p:nvPr>
            <p:ph type="title"/>
          </p:nvPr>
        </p:nvSpPr>
        <p:spPr>
          <a:xfrm>
            <a:off x="344255" y="477169"/>
            <a:ext cx="5453593" cy="1311664"/>
          </a:xfrm>
        </p:spPr>
        <p:txBody>
          <a:bodyPr>
            <a:normAutofit/>
          </a:bodyPr>
          <a:lstStyle/>
          <a:p>
            <a:pPr algn="ctr"/>
            <a:r>
              <a:rPr lang="es-MX" sz="3600" b="1" dirty="0" smtClean="0">
                <a:solidFill>
                  <a:srgbClr val="00B0F0"/>
                </a:solidFill>
                <a:latin typeface="Aharoni" panose="02010803020104030203" pitchFamily="2" charset="-79"/>
                <a:cs typeface="Aharoni" panose="02010803020104030203" pitchFamily="2" charset="-79"/>
              </a:rPr>
              <a:t>Levántate </a:t>
            </a:r>
            <a:r>
              <a:rPr lang="es-MX" sz="3600" b="1" dirty="0">
                <a:solidFill>
                  <a:srgbClr val="00B0F0"/>
                </a:solidFill>
                <a:latin typeface="Aharoni" panose="02010803020104030203" pitchFamily="2" charset="-79"/>
                <a:cs typeface="Aharoni" panose="02010803020104030203" pitchFamily="2" charset="-79"/>
              </a:rPr>
              <a:t>y resplandece</a:t>
            </a:r>
            <a:endParaRPr lang="en-US" sz="3600" b="1" dirty="0">
              <a:solidFill>
                <a:srgbClr val="00B0F0"/>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8A875D53-2ADE-5143-9F16-574BE478675E}"/>
              </a:ext>
            </a:extLst>
          </p:cNvPr>
          <p:cNvSpPr>
            <a:spLocks noGrp="1"/>
          </p:cNvSpPr>
          <p:nvPr>
            <p:ph idx="1"/>
          </p:nvPr>
        </p:nvSpPr>
        <p:spPr>
          <a:xfrm>
            <a:off x="447372" y="2110099"/>
            <a:ext cx="5350476" cy="3950864"/>
          </a:xfrm>
        </p:spPr>
        <p:txBody>
          <a:bodyPr anchor="ctr">
            <a:normAutofit/>
          </a:bodyPr>
          <a:lstStyle/>
          <a:p>
            <a:pPr marL="0" indent="0" algn="ctr">
              <a:buNone/>
            </a:pPr>
            <a:r>
              <a:rPr lang="es-MX" i="1" dirty="0"/>
              <a:t>“</a:t>
            </a:r>
            <a:r>
              <a:rPr lang="es-MX" dirty="0"/>
              <a:t>¡Levántate y resplandece, que tu luz ha llegado! ¡La gloria del </a:t>
            </a:r>
            <a:r>
              <a:rPr lang="es-MX" cap="small" dirty="0"/>
              <a:t>Señor</a:t>
            </a:r>
            <a:r>
              <a:rPr lang="es-MX" dirty="0"/>
              <a:t> brilla sobre ti!</a:t>
            </a:r>
            <a:br>
              <a:rPr lang="es-MX" dirty="0"/>
            </a:br>
            <a:r>
              <a:rPr lang="es-MX" baseline="30000" dirty="0"/>
              <a:t> </a:t>
            </a:r>
            <a:r>
              <a:rPr lang="es-MX" dirty="0"/>
              <a:t>Mira, las tinieblas cubren la tierra, y una densa oscuridad se cierne sobre los pueblos. Pero la aurora del </a:t>
            </a:r>
            <a:r>
              <a:rPr lang="es-MX" cap="small" dirty="0"/>
              <a:t>Señor</a:t>
            </a:r>
            <a:r>
              <a:rPr lang="es-MX" dirty="0"/>
              <a:t> brillará sobre ti; ¡sobre ti se manifestará su gloria</a:t>
            </a:r>
            <a:r>
              <a:rPr lang="es-MX" dirty="0" smtClean="0"/>
              <a:t>!</a:t>
            </a:r>
            <a:r>
              <a:rPr lang="es-MX" i="1" dirty="0" smtClean="0"/>
              <a:t>”</a:t>
            </a:r>
          </a:p>
          <a:p>
            <a:pPr marL="0" indent="0" algn="ctr">
              <a:buNone/>
            </a:pPr>
            <a:r>
              <a:rPr lang="es-MX" i="1" dirty="0" smtClean="0"/>
              <a:t> </a:t>
            </a:r>
            <a:r>
              <a:rPr lang="es-US" i="1" dirty="0"/>
              <a:t>Isaías </a:t>
            </a:r>
            <a:r>
              <a:rPr lang="es-US" i="1" dirty="0" smtClean="0"/>
              <a:t>60:1</a:t>
            </a:r>
            <a:r>
              <a:rPr lang="es-US" i="1" dirty="0"/>
              <a:t>, 2, NVI</a:t>
            </a:r>
            <a:endParaRPr lang="en-US" dirty="0"/>
          </a:p>
          <a:p>
            <a:pPr marL="0" indent="0" algn="ctr">
              <a:buNone/>
            </a:pPr>
            <a:endParaRPr lang="en-US" sz="2000" dirty="0">
              <a:solidFill>
                <a:srgbClr val="000000"/>
              </a:solidFill>
            </a:endParaRPr>
          </a:p>
        </p:txBody>
      </p:sp>
    </p:spTree>
    <p:extLst>
      <p:ext uri="{BB962C8B-B14F-4D97-AF65-F5344CB8AC3E}">
        <p14:creationId xmlns:p14="http://schemas.microsoft.com/office/powerpoint/2010/main" val="937374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3272CCC-81A5-E84D-96D9-48098BC01B2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b="-1"/>
          <a:stretch/>
        </p:blipFill>
        <p:spPr>
          <a:xfrm>
            <a:off x="5797238" y="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366FE75B-CA34-E948-AAEE-950C6F3DF746}"/>
              </a:ext>
            </a:extLst>
          </p:cNvPr>
          <p:cNvSpPr>
            <a:spLocks noGrp="1"/>
          </p:cNvSpPr>
          <p:nvPr>
            <p:ph idx="1"/>
          </p:nvPr>
        </p:nvSpPr>
        <p:spPr>
          <a:xfrm>
            <a:off x="362073" y="443344"/>
            <a:ext cx="5435165" cy="5971311"/>
          </a:xfrm>
        </p:spPr>
        <p:txBody>
          <a:bodyPr anchor="ctr">
            <a:normAutofit/>
          </a:bodyPr>
          <a:lstStyle/>
          <a:p>
            <a:pPr marL="0" indent="0">
              <a:lnSpc>
                <a:spcPct val="100000"/>
              </a:lnSpc>
              <a:buNone/>
            </a:pPr>
            <a:r>
              <a:rPr lang="es-MX" dirty="0"/>
              <a:t>Encuentra formas de servir a la comunidad, especialmente en tareas que no prometan ninguna recompensa, tales como levantar basura en las calles. Lee y medita en el acto de Jesús registrado en Juan13:1-5.</a:t>
            </a:r>
            <a:endParaRPr lang="en-US" dirty="0"/>
          </a:p>
          <a:p>
            <a:pPr>
              <a:lnSpc>
                <a:spcPct val="100000"/>
              </a:lnSpc>
            </a:pPr>
            <a:endParaRPr lang="en-US" sz="1800" dirty="0">
              <a:solidFill>
                <a:srgbClr val="000000"/>
              </a:solidFill>
            </a:endParaRPr>
          </a:p>
        </p:txBody>
      </p:sp>
    </p:spTree>
    <p:extLst>
      <p:ext uri="{BB962C8B-B14F-4D97-AF65-F5344CB8AC3E}">
        <p14:creationId xmlns:p14="http://schemas.microsoft.com/office/powerpoint/2010/main" val="2963194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41DA-A221-0649-A687-01EE960FA161}"/>
              </a:ext>
            </a:extLst>
          </p:cNvPr>
          <p:cNvSpPr>
            <a:spLocks noGrp="1"/>
          </p:cNvSpPr>
          <p:nvPr>
            <p:ph type="title"/>
          </p:nvPr>
        </p:nvSpPr>
        <p:spPr>
          <a:xfrm>
            <a:off x="762000" y="2150214"/>
            <a:ext cx="5663513" cy="2446500"/>
          </a:xfrm>
        </p:spPr>
        <p:txBody>
          <a:bodyPr>
            <a:normAutofit fontScale="90000"/>
          </a:bodyPr>
          <a:lstStyle/>
          <a:p>
            <a:pPr algn="ctr">
              <a:lnSpc>
                <a:spcPct val="100000"/>
              </a:lnSpc>
            </a:pPr>
            <a:r>
              <a:rPr lang="es-MX" sz="5300" b="1" dirty="0">
                <a:solidFill>
                  <a:srgbClr val="00B0F0"/>
                </a:solidFill>
              </a:rPr>
              <a:t>10. </a:t>
            </a:r>
            <a:r>
              <a:rPr lang="es-MX" b="1" dirty="0" smtClean="0"/>
              <a:t/>
            </a:r>
            <a:br>
              <a:rPr lang="es-MX" b="1" dirty="0" smtClean="0"/>
            </a:br>
            <a:r>
              <a:rPr lang="es-MX" b="1" dirty="0" smtClean="0"/>
              <a:t>Cultiva </a:t>
            </a:r>
            <a:r>
              <a:rPr lang="es-MX" b="1" dirty="0"/>
              <a:t>un poco de tiempo a solas.</a:t>
            </a:r>
            <a:r>
              <a:rPr lang="es-MX" dirty="0"/>
              <a:t/>
            </a:r>
            <a:br>
              <a:rPr lang="es-MX" dirty="0"/>
            </a:b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657963-5CDB-B049-B5A2-7D2063400E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520665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F0DD0BF-5CEC-6049-A7AF-1E0D5E5D0127}"/>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2E0A32CC-6183-2C4B-9E57-B1C0D986A89D}"/>
              </a:ext>
            </a:extLst>
          </p:cNvPr>
          <p:cNvSpPr>
            <a:spLocks noGrp="1"/>
          </p:cNvSpPr>
          <p:nvPr>
            <p:ph idx="1"/>
          </p:nvPr>
        </p:nvSpPr>
        <p:spPr>
          <a:xfrm>
            <a:off x="5782963" y="738620"/>
            <a:ext cx="5993026" cy="5400961"/>
          </a:xfrm>
        </p:spPr>
        <p:txBody>
          <a:bodyPr anchor="ctr">
            <a:normAutofit/>
          </a:bodyPr>
          <a:lstStyle/>
          <a:p>
            <a:r>
              <a:rPr lang="es-MX" dirty="0"/>
              <a:t>En la tranquilidad podemos alejar nuestra mente de los problemas de la vida y fijar nuestros pensamientos en la mente de Dios. Pasa algún tiempo lejos de la multitud y el bullicio de esta vida. Aparta unos cuantos minutos al día para estar a solas; solamente tú y Dios”. “El estar a solas nos hace duros o rigurosos con nosotros mismos y tiernos hacia los demás; de ambas maneras eso mejora nuestro carácter”, hizo notar el filósofo Friedrich Wilhelm Nietzsche. </a:t>
            </a:r>
            <a:endParaRPr lang="en-US" dirty="0"/>
          </a:p>
        </p:txBody>
      </p:sp>
    </p:spTree>
    <p:extLst>
      <p:ext uri="{BB962C8B-B14F-4D97-AF65-F5344CB8AC3E}">
        <p14:creationId xmlns:p14="http://schemas.microsoft.com/office/powerpoint/2010/main" val="249947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9334C-A9AA-5643-8010-E38B224A6111}"/>
              </a:ext>
            </a:extLst>
          </p:cNvPr>
          <p:cNvSpPr>
            <a:spLocks noGrp="1"/>
          </p:cNvSpPr>
          <p:nvPr>
            <p:ph type="title"/>
          </p:nvPr>
        </p:nvSpPr>
        <p:spPr>
          <a:xfrm>
            <a:off x="6746628" y="1783959"/>
            <a:ext cx="4645250" cy="2889114"/>
          </a:xfrm>
        </p:spPr>
        <p:txBody>
          <a:bodyPr vert="horz" lIns="91440" tIns="45720" rIns="91440" bIns="45720" rtlCol="0" anchor="b">
            <a:normAutofit/>
          </a:bodyPr>
          <a:lstStyle/>
          <a:p>
            <a:pPr algn="ctr"/>
            <a:r>
              <a:rPr lang="es-US" sz="6600" b="1" dirty="0">
                <a:solidFill>
                  <a:srgbClr val="00B0F0"/>
                </a:solidFill>
              </a:rPr>
              <a:t>11. </a:t>
            </a:r>
            <a:r>
              <a:rPr lang="es-US" b="1" dirty="0" smtClean="0"/>
              <a:t/>
            </a:r>
            <a:br>
              <a:rPr lang="es-US" b="1" dirty="0" smtClean="0"/>
            </a:br>
            <a:r>
              <a:rPr lang="es-US" b="1" dirty="0" smtClean="0"/>
              <a:t>Ayuno </a:t>
            </a:r>
            <a:r>
              <a:rPr lang="es-US" b="1" dirty="0"/>
              <a:t>y oración.</a:t>
            </a:r>
            <a:r>
              <a:rPr lang="es-US" dirty="0"/>
              <a:t/>
            </a:r>
            <a:br>
              <a:rPr lang="es-US" dirty="0"/>
            </a:b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09B6E234-6B15-3F45-AC81-D4283966ABD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37350301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074C6C8-3D1C-8A4C-8A5A-8B9CEE5BEE9E}"/>
              </a:ext>
            </a:extLst>
          </p:cNvPr>
          <p:cNvSpPr>
            <a:spLocks noGrp="1"/>
          </p:cNvSpPr>
          <p:nvPr>
            <p:ph idx="1"/>
          </p:nvPr>
        </p:nvSpPr>
        <p:spPr>
          <a:xfrm>
            <a:off x="494681" y="1272210"/>
            <a:ext cx="5120113" cy="4893812"/>
          </a:xfrm>
        </p:spPr>
        <p:txBody>
          <a:bodyPr>
            <a:normAutofit fontScale="92500" lnSpcReduction="20000"/>
          </a:bodyPr>
          <a:lstStyle/>
          <a:p>
            <a:pPr marL="0" indent="0">
              <a:buNone/>
            </a:pPr>
            <a:r>
              <a:rPr lang="es-US" sz="2400" dirty="0"/>
              <a:t>La oración ligada al ayuno fue practicada frecuentemente por personas mencionadas en la Biblia. </a:t>
            </a:r>
          </a:p>
          <a:p>
            <a:pPr marL="0" indent="0" algn="ctr">
              <a:lnSpc>
                <a:spcPct val="110000"/>
              </a:lnSpc>
              <a:buNone/>
            </a:pPr>
            <a:endParaRPr lang="en-US" sz="2400" dirty="0"/>
          </a:p>
          <a:p>
            <a:pPr marL="0" indent="0" algn="ctr">
              <a:buNone/>
            </a:pPr>
            <a:r>
              <a:rPr lang="es-MX" dirty="0" smtClean="0"/>
              <a:t>“</a:t>
            </a:r>
            <a:r>
              <a:rPr lang="es-MX" dirty="0"/>
              <a:t>Así que ayunamos y oramos a nuestro Dios pidiéndole su protección, y él nos escuchó</a:t>
            </a:r>
            <a:r>
              <a:rPr lang="es-MX" dirty="0" smtClean="0"/>
              <a:t>.”</a:t>
            </a:r>
          </a:p>
          <a:p>
            <a:pPr marL="0" indent="0" algn="ctr">
              <a:buNone/>
            </a:pPr>
            <a:r>
              <a:rPr lang="es-MX" dirty="0"/>
              <a:t>Esdras 8:23</a:t>
            </a:r>
            <a:r>
              <a:rPr lang="es-MX" dirty="0" smtClean="0"/>
              <a:t> </a:t>
            </a:r>
            <a:r>
              <a:rPr lang="es-MX" dirty="0"/>
              <a:t>(NVI</a:t>
            </a:r>
            <a:r>
              <a:rPr lang="es-MX" dirty="0" smtClean="0"/>
              <a:t>).</a:t>
            </a:r>
          </a:p>
          <a:p>
            <a:pPr marL="0" indent="0" algn="ctr">
              <a:buNone/>
            </a:pPr>
            <a:endParaRPr lang="es-MX" dirty="0"/>
          </a:p>
          <a:p>
            <a:pPr marL="0" indent="0" algn="ctr">
              <a:buNone/>
            </a:pPr>
            <a:r>
              <a:rPr lang="es-MX" dirty="0" smtClean="0"/>
              <a:t> </a:t>
            </a:r>
            <a:r>
              <a:rPr lang="es-MX" dirty="0"/>
              <a:t>La próxima vez que se te pida que ores urgentemente por alguien que está en dificultades, considera la posibilidad de combinar tus oraciones con ayuno. </a:t>
            </a:r>
            <a:endParaRPr lang="en-US" dirty="0"/>
          </a:p>
        </p:txBody>
      </p:sp>
      <p:pic>
        <p:nvPicPr>
          <p:cNvPr id="6" name="Content Placeholder 3">
            <a:extLst>
              <a:ext uri="{FF2B5EF4-FFF2-40B4-BE49-F238E27FC236}">
                <a16:creationId xmlns:a16="http://schemas.microsoft.com/office/drawing/2014/main" id="{C69F42B7-5186-7647-B26E-5C86492AFD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08043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1F951D44-A996-4544-A96C-6097F96E18C7}"/>
              </a:ext>
            </a:extLst>
          </p:cNvPr>
          <p:cNvPicPr>
            <a:picLocks noChangeAspect="1"/>
          </p:cNvPicPr>
          <p:nvPr/>
        </p:nvPicPr>
        <p:blipFill rotWithShape="1">
          <a:blip r:embed="rId3" cstate="email">
            <a:duotone>
              <a:prstClr val="black"/>
              <a:schemeClr val="tx2">
                <a:tint val="45000"/>
                <a:satMod val="400000"/>
              </a:schemeClr>
            </a:duotone>
            <a:alphaModFix amt="35000"/>
            <a:extLst>
              <a:ext uri="{28A0092B-C50C-407E-A947-70E740481C1C}">
                <a14:useLocalDpi xmlns:a14="http://schemas.microsoft.com/office/drawing/2010/main"/>
              </a:ext>
            </a:extLst>
          </a:blip>
          <a:srcRect/>
          <a:stretch/>
        </p:blipFill>
        <p:spPr>
          <a:xfrm>
            <a:off x="-17" y="10"/>
            <a:ext cx="12192000" cy="6855948"/>
          </a:xfrm>
          <a:prstGeom prst="rect">
            <a:avLst/>
          </a:prstGeom>
        </p:spPr>
      </p:pic>
      <p:sp>
        <p:nvSpPr>
          <p:cNvPr id="2" name="Title 1">
            <a:extLst>
              <a:ext uri="{FF2B5EF4-FFF2-40B4-BE49-F238E27FC236}">
                <a16:creationId xmlns:a16="http://schemas.microsoft.com/office/drawing/2014/main" id="{318CBAC8-FB3E-3F4F-84C8-AC250B429D85}"/>
              </a:ext>
            </a:extLst>
          </p:cNvPr>
          <p:cNvSpPr>
            <a:spLocks noGrp="1"/>
          </p:cNvSpPr>
          <p:nvPr>
            <p:ph type="title"/>
          </p:nvPr>
        </p:nvSpPr>
        <p:spPr>
          <a:xfrm>
            <a:off x="294469" y="1396289"/>
            <a:ext cx="6092218" cy="2916219"/>
          </a:xfrm>
        </p:spPr>
        <p:txBody>
          <a:bodyPr vert="horz" lIns="91440" tIns="45720" rIns="91440" bIns="45720" rtlCol="0">
            <a:normAutofit/>
          </a:bodyPr>
          <a:lstStyle/>
          <a:p>
            <a:pPr algn="ctr"/>
            <a:r>
              <a:rPr lang="es-MX" sz="6000" b="1" dirty="0">
                <a:solidFill>
                  <a:srgbClr val="00B0F0"/>
                </a:solidFill>
              </a:rPr>
              <a:t>12. </a:t>
            </a:r>
            <a:r>
              <a:rPr lang="es-MX" b="1" dirty="0" smtClean="0"/>
              <a:t/>
            </a:r>
            <a:br>
              <a:rPr lang="es-MX" b="1" dirty="0" smtClean="0"/>
            </a:br>
            <a:r>
              <a:rPr lang="es-MX" b="1" dirty="0" smtClean="0"/>
              <a:t>Entrégale </a:t>
            </a:r>
            <a:r>
              <a:rPr lang="es-MX" b="1" dirty="0"/>
              <a:t>tus preocupaciones a Dios.</a:t>
            </a:r>
            <a:r>
              <a:rPr lang="es-MX" dirty="0"/>
              <a:t/>
            </a:r>
            <a:br>
              <a:rPr lang="es-MX" dirty="0"/>
            </a:br>
            <a:endParaRPr lang="en-US" i="1" dirty="0">
              <a:solidFill>
                <a:schemeClr val="accent5">
                  <a:lumMod val="60000"/>
                  <a:lumOff val="40000"/>
                </a:schemeClr>
              </a:solidFill>
              <a:latin typeface="Book Antiqua" panose="02040602050305030304" pitchFamily="18" charset="0"/>
            </a:endParaRPr>
          </a:p>
        </p:txBody>
      </p:sp>
      <p:sp>
        <p:nvSpPr>
          <p:cNvPr id="22" name="Freeform 49">
            <a:extLst>
              <a:ext uri="{FF2B5EF4-FFF2-40B4-BE49-F238E27FC236}">
                <a16:creationId xmlns:a16="http://schemas.microsoft.com/office/drawing/2014/main" id="{EF9B8DF2-C3F5-49A2-94D2-F7B65A0F1F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Content Placeholder 3">
            <a:extLst>
              <a:ext uri="{FF2B5EF4-FFF2-40B4-BE49-F238E27FC236}">
                <a16:creationId xmlns:a16="http://schemas.microsoft.com/office/drawing/2014/main" id="{7B721D25-DBCE-1A44-937C-F3FB83A85C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44928260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AF9EB4-959C-2641-B36A-131A2FB53869}"/>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415A323F-95FC-BF4E-BBF5-D69378553AC8}"/>
              </a:ext>
            </a:extLst>
          </p:cNvPr>
          <p:cNvSpPr>
            <a:spLocks noGrp="1"/>
          </p:cNvSpPr>
          <p:nvPr>
            <p:ph idx="1"/>
          </p:nvPr>
        </p:nvSpPr>
        <p:spPr>
          <a:xfrm>
            <a:off x="341171" y="861391"/>
            <a:ext cx="6059629" cy="4916557"/>
          </a:xfrm>
        </p:spPr>
        <p:txBody>
          <a:bodyPr anchor="ctr">
            <a:normAutofit/>
          </a:bodyPr>
          <a:lstStyle/>
          <a:p>
            <a:pPr marL="0" indent="0">
              <a:lnSpc>
                <a:spcPct val="100000"/>
              </a:lnSpc>
              <a:buNone/>
            </a:pPr>
            <a:endParaRPr lang="es-MX" dirty="0" smtClean="0"/>
          </a:p>
          <a:p>
            <a:pPr marL="0" indent="0">
              <a:lnSpc>
                <a:spcPct val="100000"/>
              </a:lnSpc>
              <a:buNone/>
            </a:pPr>
            <a:r>
              <a:rPr lang="es-MX" dirty="0" smtClean="0"/>
              <a:t>Esta </a:t>
            </a:r>
            <a:r>
              <a:rPr lang="es-MX" dirty="0"/>
              <a:t>es una enseñanza clara de las Escrituras: “Encomienda al </a:t>
            </a:r>
            <a:r>
              <a:rPr lang="es-MX" cap="small" dirty="0"/>
              <a:t>Señor</a:t>
            </a:r>
            <a:r>
              <a:rPr lang="es-MX" dirty="0"/>
              <a:t> tus afanes, y él te sostendrá</a:t>
            </a:r>
            <a:r>
              <a:rPr lang="es-MX" dirty="0" smtClean="0"/>
              <a:t>”.</a:t>
            </a:r>
          </a:p>
          <a:p>
            <a:pPr marL="0" indent="0">
              <a:lnSpc>
                <a:spcPct val="100000"/>
              </a:lnSpc>
              <a:buNone/>
            </a:pPr>
            <a:endParaRPr lang="es-MX" dirty="0" smtClean="0"/>
          </a:p>
          <a:p>
            <a:pPr marL="0" indent="0">
              <a:lnSpc>
                <a:spcPct val="100000"/>
              </a:lnSpc>
              <a:buNone/>
            </a:pPr>
            <a:r>
              <a:rPr lang="es-MX" dirty="0" smtClean="0"/>
              <a:t>Salmo </a:t>
            </a:r>
            <a:r>
              <a:rPr lang="es-MX" dirty="0"/>
              <a:t>55:22, </a:t>
            </a:r>
            <a:r>
              <a:rPr lang="es-MX" dirty="0" smtClean="0"/>
              <a:t>(NVI).</a:t>
            </a:r>
          </a:p>
          <a:p>
            <a:pPr marL="0" indent="0">
              <a:lnSpc>
                <a:spcPct val="100000"/>
              </a:lnSpc>
              <a:buNone/>
            </a:pPr>
            <a:endParaRPr lang="es-MX" dirty="0"/>
          </a:p>
          <a:p>
            <a:pPr marL="0" indent="0">
              <a:lnSpc>
                <a:spcPct val="100000"/>
              </a:lnSpc>
              <a:buNone/>
            </a:pPr>
            <a:r>
              <a:rPr lang="es-MX" dirty="0" smtClean="0"/>
              <a:t>Haz </a:t>
            </a:r>
            <a:r>
              <a:rPr lang="es-MX" dirty="0"/>
              <a:t>esto cada vez que una preocupación te acose. </a:t>
            </a:r>
            <a:endParaRPr lang="en-US" dirty="0"/>
          </a:p>
          <a:p>
            <a:pPr marL="0" indent="0">
              <a:lnSpc>
                <a:spcPct val="100000"/>
              </a:lnSpc>
              <a:buNone/>
            </a:pPr>
            <a:endParaRPr lang="en-US" sz="2400" dirty="0">
              <a:solidFill>
                <a:srgbClr val="000000"/>
              </a:solidFill>
            </a:endParaRPr>
          </a:p>
        </p:txBody>
      </p:sp>
    </p:spTree>
    <p:extLst>
      <p:ext uri="{BB962C8B-B14F-4D97-AF65-F5344CB8AC3E}">
        <p14:creationId xmlns:p14="http://schemas.microsoft.com/office/powerpoint/2010/main" val="2375089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2A2B7-BA63-BB48-8D4B-A796CBE7A466}"/>
              </a:ext>
            </a:extLst>
          </p:cNvPr>
          <p:cNvSpPr>
            <a:spLocks noGrp="1"/>
          </p:cNvSpPr>
          <p:nvPr>
            <p:ph type="title"/>
          </p:nvPr>
        </p:nvSpPr>
        <p:spPr>
          <a:xfrm>
            <a:off x="243015" y="803325"/>
            <a:ext cx="6441988" cy="4065237"/>
          </a:xfrm>
        </p:spPr>
        <p:txBody>
          <a:bodyPr>
            <a:normAutofit/>
          </a:bodyPr>
          <a:lstStyle/>
          <a:p>
            <a:pPr algn="ctr">
              <a:lnSpc>
                <a:spcPct val="100000"/>
              </a:lnSpc>
            </a:pPr>
            <a:r>
              <a:rPr lang="es-MX" sz="5400" b="1" dirty="0">
                <a:solidFill>
                  <a:srgbClr val="00B0F0"/>
                </a:solidFill>
              </a:rPr>
              <a:t>13. </a:t>
            </a:r>
            <a:r>
              <a:rPr lang="es-MX" b="1" dirty="0" smtClean="0"/>
              <a:t/>
            </a:r>
            <a:br>
              <a:rPr lang="es-MX" b="1" dirty="0" smtClean="0"/>
            </a:br>
            <a:r>
              <a:rPr lang="es-MX" b="1" dirty="0" smtClean="0"/>
              <a:t>Esparce </a:t>
            </a:r>
            <a:r>
              <a:rPr lang="es-MX" b="1" dirty="0"/>
              <a:t>amor a dondequiera que vayas.</a:t>
            </a:r>
            <a:r>
              <a:rPr lang="es-MX" dirty="0"/>
              <a:t/>
            </a:r>
            <a:br>
              <a:rPr lang="es-MX" dirty="0"/>
            </a:br>
            <a:endParaRPr lang="en-US"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2E975D7-0DE2-924C-887A-AF82B545CC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4837372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78439AE-DCD3-5943-97C5-DE5D1DEE4893}"/>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21FE5703-6017-B04D-9476-4349FE9D047D}"/>
              </a:ext>
            </a:extLst>
          </p:cNvPr>
          <p:cNvSpPr>
            <a:spLocks noGrp="1"/>
          </p:cNvSpPr>
          <p:nvPr>
            <p:ph idx="1"/>
          </p:nvPr>
        </p:nvSpPr>
        <p:spPr>
          <a:xfrm>
            <a:off x="5318490" y="469934"/>
            <a:ext cx="6491343" cy="6036883"/>
          </a:xfrm>
        </p:spPr>
        <p:txBody>
          <a:bodyPr anchor="ctr">
            <a:normAutofit/>
          </a:bodyPr>
          <a:lstStyle/>
          <a:p>
            <a:pPr marL="0" indent="0">
              <a:buNone/>
            </a:pPr>
            <a:r>
              <a:rPr lang="es-MX" dirty="0"/>
              <a:t>Ese es el consejo de la Madre Teresa de Calcuta, quien aconsejó: “Esparce amor a dondequiera que vayas: En primer lugar en tu propia casa. . . No dejes nunca que alguien que se acerque a ti, se aleje sin irse mejor y más feliz. Sé la expresión viviente de la bondad de Dios;  bondad en tu rostro, bondad en tus ojos, bondad en tu sonrisa, bondad en tu saludo cálido”.</a:t>
            </a:r>
            <a:endParaRPr lang="en-US" dirty="0"/>
          </a:p>
        </p:txBody>
      </p:sp>
    </p:spTree>
    <p:extLst>
      <p:ext uri="{BB962C8B-B14F-4D97-AF65-F5344CB8AC3E}">
        <p14:creationId xmlns:p14="http://schemas.microsoft.com/office/powerpoint/2010/main" val="4290497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A9E7-C130-FF4A-8E4D-0A65FA7670A0}"/>
              </a:ext>
            </a:extLst>
          </p:cNvPr>
          <p:cNvSpPr>
            <a:spLocks noGrp="1"/>
          </p:cNvSpPr>
          <p:nvPr>
            <p:ph type="title"/>
          </p:nvPr>
        </p:nvSpPr>
        <p:spPr>
          <a:xfrm>
            <a:off x="5817704" y="1984438"/>
            <a:ext cx="6096000" cy="2889114"/>
          </a:xfrm>
        </p:spPr>
        <p:txBody>
          <a:bodyPr vert="horz" lIns="91440" tIns="45720" rIns="91440" bIns="45720" rtlCol="0" anchor="b">
            <a:normAutofit/>
          </a:bodyPr>
          <a:lstStyle/>
          <a:p>
            <a:pPr algn="ctr"/>
            <a:r>
              <a:rPr lang="es-US" sz="5400" b="1" dirty="0">
                <a:solidFill>
                  <a:srgbClr val="00B0F0"/>
                </a:solidFill>
              </a:rPr>
              <a:t>14. </a:t>
            </a:r>
            <a:r>
              <a:rPr lang="es-US" b="1" dirty="0" smtClean="0"/>
              <a:t/>
            </a:r>
            <a:br>
              <a:rPr lang="es-US" b="1" dirty="0" smtClean="0"/>
            </a:br>
            <a:r>
              <a:rPr lang="es-US" b="1" dirty="0" smtClean="0"/>
              <a:t>Mantén </a:t>
            </a:r>
            <a:r>
              <a:rPr lang="es-US" b="1" dirty="0"/>
              <a:t>claras tus prioridades.</a:t>
            </a:r>
            <a:r>
              <a:rPr lang="es-US" dirty="0"/>
              <a:t/>
            </a:r>
            <a:br>
              <a:rPr lang="es-US" dirty="0"/>
            </a:br>
            <a:endParaRPr lang="en-US" sz="6000" i="1" dirty="0">
              <a:solidFill>
                <a:schemeClr val="accent5">
                  <a:lumMod val="60000"/>
                  <a:lumOff val="40000"/>
                </a:schemeClr>
              </a:solidFill>
              <a:latin typeface="Book Antiqua" panose="02040602050305030304" pitchFamily="18" charset="0"/>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E9F585F-63DB-6B4D-BFD7-EE6BD24072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48648" y="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17346384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0FB81-F0FA-DB49-9DFC-30AEDFB68504}"/>
              </a:ext>
            </a:extLst>
          </p:cNvPr>
          <p:cNvSpPr>
            <a:spLocks noGrp="1"/>
          </p:cNvSpPr>
          <p:nvPr>
            <p:ph type="title"/>
          </p:nvPr>
        </p:nvSpPr>
        <p:spPr>
          <a:xfrm>
            <a:off x="5881819" y="2113005"/>
            <a:ext cx="5967262" cy="2955484"/>
          </a:xfrm>
        </p:spPr>
        <p:txBody>
          <a:bodyPr vert="horz" lIns="91440" tIns="45720" rIns="91440" bIns="45720" rtlCol="0" anchor="b">
            <a:normAutofit/>
          </a:bodyPr>
          <a:lstStyle/>
          <a:p>
            <a:pPr algn="ctr">
              <a:lnSpc>
                <a:spcPct val="100000"/>
              </a:lnSpc>
            </a:pPr>
            <a:r>
              <a:rPr lang="es-MX" sz="7200" b="1" dirty="0">
                <a:solidFill>
                  <a:srgbClr val="00B0F0"/>
                </a:solidFill>
              </a:rPr>
              <a:t>1. </a:t>
            </a:r>
            <a:r>
              <a:rPr lang="es-MX" b="1" dirty="0" smtClean="0"/>
              <a:t/>
            </a:r>
            <a:br>
              <a:rPr lang="es-MX" b="1" dirty="0" smtClean="0"/>
            </a:br>
            <a:r>
              <a:rPr lang="es-MX" sz="5400" b="1" dirty="0" smtClean="0"/>
              <a:t>Sé </a:t>
            </a:r>
            <a:r>
              <a:rPr lang="es-MX" sz="5400" b="1" dirty="0"/>
              <a:t>un río, no un pantano.</a:t>
            </a:r>
            <a:r>
              <a:rPr lang="es-MX" b="1" dirty="0"/>
              <a:t> </a:t>
            </a:r>
            <a:endParaRPr lang="en-US" sz="4800" dirty="0">
              <a:latin typeface="Avenir Next" panose="020B0503020202020204" pitchFamily="34"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2AFB66D1-78EA-3B47-A906-D64C2DE735E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Content Placeholder 3">
            <a:extLst>
              <a:ext uri="{FF2B5EF4-FFF2-40B4-BE49-F238E27FC236}">
                <a16:creationId xmlns:a16="http://schemas.microsoft.com/office/drawing/2014/main" id="{35D5C119-F3CE-7C4D-A107-B98C1258D0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4324" y="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7303922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40CB66-3E36-7C47-9B74-EEC8163E37FD}"/>
              </a:ext>
            </a:extLst>
          </p:cNvPr>
          <p:cNvSpPr>
            <a:spLocks noGrp="1"/>
          </p:cNvSpPr>
          <p:nvPr>
            <p:ph idx="1"/>
          </p:nvPr>
        </p:nvSpPr>
        <p:spPr>
          <a:xfrm>
            <a:off x="549303" y="2482268"/>
            <a:ext cx="5586453" cy="4713662"/>
          </a:xfrm>
        </p:spPr>
        <p:txBody>
          <a:bodyPr>
            <a:normAutofit fontScale="92500" lnSpcReduction="20000"/>
          </a:bodyPr>
          <a:lstStyle/>
          <a:p>
            <a:pPr marL="0" indent="0">
              <a:lnSpc>
                <a:spcPct val="100000"/>
              </a:lnSpc>
              <a:buNone/>
            </a:pPr>
            <a:r>
              <a:rPr lang="es-MX" dirty="0"/>
              <a:t>Sé bien qué es lo ultimadamente importante y qué no lo es. Toma en cuenta las palabras del ex presidente George Bush: “He sido bendecido con una muy cercana y maravillosa familia y deseo pasar el resto de mi vida dejándoles saber cuánto los amo y los aprecio”, dijo. </a:t>
            </a:r>
            <a:r>
              <a:rPr lang="es-US" dirty="0"/>
              <a:t>“Uno de mis más importantes logros, uno en el que estoy todavía esforzándome, es el de tener un enorme éxito en el negocio de ser abuelo. Deseo ser recordado por mi integridad, mi servicio y mi familia”. </a:t>
            </a:r>
            <a:endParaRPr lang="en-US" dirty="0"/>
          </a:p>
          <a:p>
            <a:pPr marL="0" indent="0">
              <a:lnSpc>
                <a:spcPct val="100000"/>
              </a:lnSpc>
              <a:buNone/>
            </a:pPr>
            <a:endParaRPr lang="en-US" sz="2400" dirty="0"/>
          </a:p>
        </p:txBody>
      </p:sp>
      <p:pic>
        <p:nvPicPr>
          <p:cNvPr id="4" name="Picture 3">
            <a:extLst>
              <a:ext uri="{FF2B5EF4-FFF2-40B4-BE49-F238E27FC236}">
                <a16:creationId xmlns:a16="http://schemas.microsoft.com/office/drawing/2014/main" id="{B49D5398-955F-E641-A0A2-28DEBE249B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0201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8114-DC32-924F-9889-EE998037BF0C}"/>
              </a:ext>
            </a:extLst>
          </p:cNvPr>
          <p:cNvSpPr>
            <a:spLocks noGrp="1"/>
          </p:cNvSpPr>
          <p:nvPr>
            <p:ph type="title"/>
          </p:nvPr>
        </p:nvSpPr>
        <p:spPr>
          <a:xfrm>
            <a:off x="111211" y="1927655"/>
            <a:ext cx="6363730" cy="2211860"/>
          </a:xfrm>
        </p:spPr>
        <p:txBody>
          <a:bodyPr>
            <a:normAutofit fontScale="90000"/>
          </a:bodyPr>
          <a:lstStyle/>
          <a:p>
            <a:pPr algn="ctr">
              <a:lnSpc>
                <a:spcPct val="100000"/>
              </a:lnSpc>
            </a:pPr>
            <a:r>
              <a:rPr lang="es-MX" sz="5300" b="1" dirty="0">
                <a:solidFill>
                  <a:srgbClr val="00B0F0"/>
                </a:solidFill>
              </a:rPr>
              <a:t>15</a:t>
            </a:r>
            <a:r>
              <a:rPr lang="es-MX" sz="5300" b="1" dirty="0" smtClean="0">
                <a:solidFill>
                  <a:srgbClr val="00B0F0"/>
                </a:solidFill>
              </a:rPr>
              <a:t>.</a:t>
            </a:r>
            <a:r>
              <a:rPr lang="es-MX" b="1" dirty="0" smtClean="0"/>
              <a:t/>
            </a:r>
            <a:br>
              <a:rPr lang="es-MX" b="1" dirty="0" smtClean="0"/>
            </a:br>
            <a:r>
              <a:rPr lang="es-MX" b="1" dirty="0" smtClean="0"/>
              <a:t> </a:t>
            </a:r>
            <a:r>
              <a:rPr lang="es-MX" b="1" dirty="0"/>
              <a:t>Esfuérzate en pro de la excelencia.</a:t>
            </a:r>
            <a:r>
              <a:rPr lang="es-MX" dirty="0"/>
              <a:t/>
            </a:r>
            <a:br>
              <a:rPr lang="es-MX" dirty="0"/>
            </a:b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F5C1970-6893-084D-A104-F4E451877B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94107416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2251CCF-1DF2-A041-A39C-135559A37E22}"/>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E1CAA378-4FA8-7D43-B337-CAD421335B51}"/>
              </a:ext>
            </a:extLst>
          </p:cNvPr>
          <p:cNvSpPr>
            <a:spLocks noGrp="1"/>
          </p:cNvSpPr>
          <p:nvPr>
            <p:ph idx="1"/>
          </p:nvPr>
        </p:nvSpPr>
        <p:spPr>
          <a:xfrm>
            <a:off x="6090574" y="554182"/>
            <a:ext cx="4977578" cy="5506789"/>
          </a:xfrm>
        </p:spPr>
        <p:txBody>
          <a:bodyPr anchor="ctr">
            <a:normAutofit/>
          </a:bodyPr>
          <a:lstStyle/>
          <a:p>
            <a:pPr marL="0" indent="0">
              <a:buNone/>
            </a:pPr>
            <a:r>
              <a:rPr lang="es-MX" dirty="0"/>
              <a:t>La Biblia nos dice: “Todo lo que te venga a la mano, hazlo con todo empeño</a:t>
            </a:r>
            <a:r>
              <a:rPr lang="es-MX" dirty="0" smtClean="0"/>
              <a:t>”</a:t>
            </a:r>
          </a:p>
          <a:p>
            <a:pPr marL="0" indent="0">
              <a:buNone/>
            </a:pPr>
            <a:r>
              <a:rPr lang="es-MX" dirty="0" smtClean="0"/>
              <a:t>Eclesiastés </a:t>
            </a:r>
            <a:r>
              <a:rPr lang="es-MX" dirty="0"/>
              <a:t>9:10</a:t>
            </a:r>
            <a:r>
              <a:rPr lang="es-MX" dirty="0" smtClean="0"/>
              <a:t>,(NVI</a:t>
            </a:r>
            <a:r>
              <a:rPr lang="es-MX" dirty="0"/>
              <a:t>). </a:t>
            </a:r>
            <a:endParaRPr lang="es-MX" dirty="0" smtClean="0"/>
          </a:p>
          <a:p>
            <a:pPr marL="0" indent="0">
              <a:buNone/>
            </a:pPr>
            <a:endParaRPr lang="es-MX" dirty="0"/>
          </a:p>
          <a:p>
            <a:pPr marL="0" indent="0">
              <a:buNone/>
            </a:pPr>
            <a:r>
              <a:rPr lang="es-MX" dirty="0" smtClean="0"/>
              <a:t>Sé </a:t>
            </a:r>
            <a:r>
              <a:rPr lang="es-MX" dirty="0"/>
              <a:t>lo mejor que puedas ser en cualquiera de las estaciones de la vida en que Dios te haya colocado. </a:t>
            </a:r>
            <a:endParaRPr lang="en-US" dirty="0"/>
          </a:p>
        </p:txBody>
      </p:sp>
    </p:spTree>
    <p:extLst>
      <p:ext uri="{BB962C8B-B14F-4D97-AF65-F5344CB8AC3E}">
        <p14:creationId xmlns:p14="http://schemas.microsoft.com/office/powerpoint/2010/main" val="1023749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24A9-47CD-264E-9F1C-3388D671D480}"/>
              </a:ext>
            </a:extLst>
          </p:cNvPr>
          <p:cNvSpPr>
            <a:spLocks noGrp="1"/>
          </p:cNvSpPr>
          <p:nvPr>
            <p:ph type="title"/>
          </p:nvPr>
        </p:nvSpPr>
        <p:spPr>
          <a:xfrm>
            <a:off x="6746628" y="2018739"/>
            <a:ext cx="4645250" cy="2889114"/>
          </a:xfrm>
        </p:spPr>
        <p:txBody>
          <a:bodyPr vert="horz" lIns="91440" tIns="45720" rIns="91440" bIns="45720" rtlCol="0" anchor="b">
            <a:normAutofit/>
          </a:bodyPr>
          <a:lstStyle/>
          <a:p>
            <a:pPr algn="ctr"/>
            <a:r>
              <a:rPr lang="es-US" sz="6000" b="1" dirty="0">
                <a:solidFill>
                  <a:srgbClr val="00B0F0"/>
                </a:solidFill>
              </a:rPr>
              <a:t>16. </a:t>
            </a:r>
            <a:r>
              <a:rPr lang="es-US" b="1" dirty="0" smtClean="0"/>
              <a:t/>
            </a:r>
            <a:br>
              <a:rPr lang="es-US" b="1" dirty="0" smtClean="0"/>
            </a:br>
            <a:r>
              <a:rPr lang="es-US" b="1" dirty="0" smtClean="0"/>
              <a:t>Úsalos </a:t>
            </a:r>
            <a:r>
              <a:rPr lang="es-US" b="1" dirty="0"/>
              <a:t>o piérdelos.</a:t>
            </a:r>
            <a:r>
              <a:rPr lang="es-US" dirty="0"/>
              <a:t/>
            </a:r>
            <a:br>
              <a:rPr lang="es-US" dirty="0"/>
            </a:br>
            <a:endParaRPr lang="en-US" sz="6000" dirty="0">
              <a:solidFill>
                <a:schemeClr val="accent5">
                  <a:lumMod val="60000"/>
                  <a:lumOff val="40000"/>
                </a:schemeClr>
              </a:solidFill>
              <a:latin typeface="Avenir Next" panose="020B0503020202020204" pitchFamily="34"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8857B029-DC91-BC4D-A0B9-6C5D8A54BD87}"/>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43535766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88DF17-944E-884F-A885-1A5D5E2B7971}"/>
              </a:ext>
            </a:extLst>
          </p:cNvPr>
          <p:cNvSpPr>
            <a:spLocks noGrp="1"/>
          </p:cNvSpPr>
          <p:nvPr>
            <p:ph idx="1"/>
          </p:nvPr>
        </p:nvSpPr>
        <p:spPr>
          <a:xfrm>
            <a:off x="371114" y="2439106"/>
            <a:ext cx="5584841" cy="4282963"/>
          </a:xfrm>
        </p:spPr>
        <p:txBody>
          <a:bodyPr>
            <a:normAutofit lnSpcReduction="10000"/>
          </a:bodyPr>
          <a:lstStyle/>
          <a:p>
            <a:pPr marL="0" indent="0">
              <a:buNone/>
            </a:pPr>
            <a:r>
              <a:rPr lang="es-MX" dirty="0"/>
              <a:t>Dios nos ha dotado generosamente a cada uno de nosotros con dones y talentos únicos. Usa esos dones y talentos únicos o correrás el riesgo de perderlos</a:t>
            </a:r>
            <a:r>
              <a:rPr lang="es-MX" dirty="0" smtClean="0"/>
              <a:t>.</a:t>
            </a:r>
          </a:p>
          <a:p>
            <a:pPr marL="0" indent="0">
              <a:buNone/>
            </a:pPr>
            <a:r>
              <a:rPr lang="es-MX" dirty="0" smtClean="0"/>
              <a:t> </a:t>
            </a:r>
            <a:r>
              <a:rPr lang="es-MX" dirty="0"/>
              <a:t>“Usa fielmente tus dones y esos dones van a verse aumentados; practica lo que sabes y vas a obtener un más alto conocimiento”, hizo notar el poeta del siglo diecinueve, Sir Edwin </a:t>
            </a:r>
            <a:r>
              <a:rPr lang="es-MX" dirty="0" err="1"/>
              <a:t>Arnold</a:t>
            </a:r>
            <a:r>
              <a:rPr lang="es-MX" dirty="0"/>
              <a:t>.</a:t>
            </a:r>
            <a:endParaRPr lang="en-US" dirty="0"/>
          </a:p>
          <a:p>
            <a:pPr marL="0" indent="0">
              <a:buNone/>
            </a:pPr>
            <a:endParaRPr lang="en-US" dirty="0"/>
          </a:p>
        </p:txBody>
      </p:sp>
      <p:pic>
        <p:nvPicPr>
          <p:cNvPr id="4" name="Content Placeholder 3">
            <a:extLst>
              <a:ext uri="{FF2B5EF4-FFF2-40B4-BE49-F238E27FC236}">
                <a16:creationId xmlns:a16="http://schemas.microsoft.com/office/drawing/2014/main" id="{CF1BDA22-412A-864A-889E-CD43CEF1B5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898146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3A11B-8C25-004F-9710-BCED559274E8}"/>
              </a:ext>
            </a:extLst>
          </p:cNvPr>
          <p:cNvSpPr>
            <a:spLocks noGrp="1"/>
          </p:cNvSpPr>
          <p:nvPr>
            <p:ph type="title"/>
          </p:nvPr>
        </p:nvSpPr>
        <p:spPr>
          <a:xfrm>
            <a:off x="6746628" y="1783959"/>
            <a:ext cx="5115858" cy="2889114"/>
          </a:xfrm>
        </p:spPr>
        <p:txBody>
          <a:bodyPr vert="horz" lIns="91440" tIns="45720" rIns="91440" bIns="45720" rtlCol="0" anchor="b">
            <a:normAutofit fontScale="90000"/>
          </a:bodyPr>
          <a:lstStyle/>
          <a:p>
            <a:pPr algn="ctr">
              <a:lnSpc>
                <a:spcPct val="100000"/>
              </a:lnSpc>
            </a:pPr>
            <a:r>
              <a:rPr lang="es-US" sz="6000" b="1" dirty="0">
                <a:solidFill>
                  <a:srgbClr val="00B0F0"/>
                </a:solidFill>
              </a:rPr>
              <a:t>17. </a:t>
            </a:r>
            <a:r>
              <a:rPr lang="es-US" b="1" dirty="0" smtClean="0"/>
              <a:t/>
            </a:r>
            <a:br>
              <a:rPr lang="es-US" b="1" dirty="0" smtClean="0"/>
            </a:br>
            <a:r>
              <a:rPr lang="es-US" b="1" dirty="0" smtClean="0"/>
              <a:t>Medita </a:t>
            </a:r>
            <a:r>
              <a:rPr lang="es-US" b="1" dirty="0"/>
              <a:t>en las Escrituras.</a:t>
            </a:r>
            <a:r>
              <a:rPr lang="es-US" dirty="0"/>
              <a:t/>
            </a:r>
            <a:br>
              <a:rPr lang="es-US" dirty="0"/>
            </a:b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CA3F3A96-5ED0-2D43-9354-5707610F86E0}"/>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04306427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9EA2A089-2347-054C-8633-5EA17EE3EDAA}"/>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8334825D-C44A-3E4F-B808-B0A51FD7B527}"/>
              </a:ext>
            </a:extLst>
          </p:cNvPr>
          <p:cNvSpPr>
            <a:spLocks noGrp="1"/>
          </p:cNvSpPr>
          <p:nvPr>
            <p:ph idx="1"/>
          </p:nvPr>
        </p:nvSpPr>
        <p:spPr>
          <a:xfrm>
            <a:off x="556591" y="559000"/>
            <a:ext cx="5240647" cy="6090009"/>
          </a:xfrm>
        </p:spPr>
        <p:txBody>
          <a:bodyPr anchor="ctr">
            <a:normAutofit/>
          </a:bodyPr>
          <a:lstStyle/>
          <a:p>
            <a:pPr marL="0" indent="0">
              <a:lnSpc>
                <a:spcPct val="100000"/>
              </a:lnSpc>
              <a:buNone/>
            </a:pPr>
            <a:r>
              <a:rPr lang="es-US" dirty="0"/>
              <a:t>La Biblia está llena de versículos que proporcionan consuelo, ánimo y sabiduría. </a:t>
            </a:r>
            <a:r>
              <a:rPr lang="es-MX" dirty="0"/>
              <a:t>Forma el hábito de leer y estudiar tu Biblia en forma regular y disciplinada. </a:t>
            </a:r>
            <a:endParaRPr lang="es-MX" dirty="0" smtClean="0"/>
          </a:p>
          <a:p>
            <a:pPr marL="0" indent="0">
              <a:lnSpc>
                <a:spcPct val="100000"/>
              </a:lnSpc>
              <a:buNone/>
            </a:pPr>
            <a:r>
              <a:rPr lang="es-US" dirty="0" smtClean="0"/>
              <a:t>Subraya </a:t>
            </a:r>
            <a:r>
              <a:rPr lang="es-US" dirty="0"/>
              <a:t>aquellos versículos que te hablan directamente. Medita en esas palabras. </a:t>
            </a:r>
            <a:r>
              <a:rPr lang="es-MX" dirty="0"/>
              <a:t>Memoriza algunos pasajes, de tal manera que puedas recordarlos en un tiempo futuro. </a:t>
            </a:r>
            <a:endParaRPr lang="en-US" dirty="0"/>
          </a:p>
          <a:p>
            <a:pPr marL="0" indent="0">
              <a:lnSpc>
                <a:spcPct val="100000"/>
              </a:lnSpc>
              <a:buNone/>
            </a:pPr>
            <a:endParaRPr lang="en-US" sz="2400" dirty="0">
              <a:solidFill>
                <a:srgbClr val="000000"/>
              </a:solidFill>
            </a:endParaRPr>
          </a:p>
        </p:txBody>
      </p:sp>
    </p:spTree>
    <p:extLst>
      <p:ext uri="{BB962C8B-B14F-4D97-AF65-F5344CB8AC3E}">
        <p14:creationId xmlns:p14="http://schemas.microsoft.com/office/powerpoint/2010/main" val="754138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A5E62-7145-F541-87A3-141B0B013155}"/>
              </a:ext>
            </a:extLst>
          </p:cNvPr>
          <p:cNvSpPr>
            <a:spLocks noGrp="1"/>
          </p:cNvSpPr>
          <p:nvPr>
            <p:ph type="title"/>
          </p:nvPr>
        </p:nvSpPr>
        <p:spPr>
          <a:xfrm>
            <a:off x="6746628" y="1783959"/>
            <a:ext cx="4645250" cy="2889114"/>
          </a:xfrm>
        </p:spPr>
        <p:txBody>
          <a:bodyPr vert="horz" lIns="91440" tIns="45720" rIns="91440" bIns="45720" rtlCol="0" anchor="b">
            <a:normAutofit/>
          </a:bodyPr>
          <a:lstStyle/>
          <a:p>
            <a:pPr algn="ctr">
              <a:lnSpc>
                <a:spcPct val="100000"/>
              </a:lnSpc>
            </a:pPr>
            <a:r>
              <a:rPr lang="es-US" sz="6000" b="1" dirty="0">
                <a:solidFill>
                  <a:srgbClr val="00B0F0"/>
                </a:solidFill>
              </a:rPr>
              <a:t>18. </a:t>
            </a:r>
            <a:r>
              <a:rPr lang="es-US" b="1" dirty="0" smtClean="0"/>
              <a:t/>
            </a:r>
            <a:br>
              <a:rPr lang="es-US" b="1" dirty="0" smtClean="0"/>
            </a:br>
            <a:r>
              <a:rPr lang="es-US" b="1" dirty="0" smtClean="0"/>
              <a:t>Sé </a:t>
            </a:r>
            <a:r>
              <a:rPr lang="es-US" b="1" dirty="0"/>
              <a:t>confiable.</a:t>
            </a:r>
            <a:r>
              <a:rPr lang="es-US" dirty="0"/>
              <a:t/>
            </a:r>
            <a:br>
              <a:rPr lang="es-US" dirty="0"/>
            </a:br>
            <a:endParaRPr lang="en-US" sz="6000" dirty="0">
              <a:latin typeface="Avenir Next" panose="020B0503020202020204" pitchFamily="34"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231A3E40-D240-D541-A0B1-3A900495012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86309220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BDC9CC3D-B0F3-F14C-9852-2CB7DD167CC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3345788B-F129-A543-93FD-6076CA42950B}"/>
              </a:ext>
            </a:extLst>
          </p:cNvPr>
          <p:cNvSpPr>
            <a:spLocks noGrp="1"/>
          </p:cNvSpPr>
          <p:nvPr>
            <p:ph idx="1"/>
          </p:nvPr>
        </p:nvSpPr>
        <p:spPr>
          <a:xfrm>
            <a:off x="804997" y="623455"/>
            <a:ext cx="4706803" cy="5437518"/>
          </a:xfrm>
        </p:spPr>
        <p:txBody>
          <a:bodyPr anchor="ctr">
            <a:normAutofit/>
          </a:bodyPr>
          <a:lstStyle/>
          <a:p>
            <a:pPr marL="0" indent="0">
              <a:buNone/>
            </a:pPr>
            <a:r>
              <a:rPr lang="es-MX" dirty="0"/>
              <a:t>Haz lo que has dicho que vas a hacer, independientemente de que sea o no conveniente para ti. Cumple hasta el final con todos tus compromisos, sean grandes o pequeños. </a:t>
            </a:r>
            <a:endParaRPr lang="es-MX" dirty="0" smtClean="0"/>
          </a:p>
          <a:p>
            <a:pPr marL="0" indent="0">
              <a:buNone/>
            </a:pPr>
            <a:r>
              <a:rPr lang="es-MX" dirty="0" smtClean="0"/>
              <a:t>Muéstrales </a:t>
            </a:r>
            <a:r>
              <a:rPr lang="es-MX" dirty="0"/>
              <a:t>a los demás a través de tus acciones, que eres una persona en la que se puede confiar y con la que se puede contar. </a:t>
            </a:r>
            <a:endParaRPr lang="en-US" dirty="0"/>
          </a:p>
        </p:txBody>
      </p:sp>
    </p:spTree>
    <p:extLst>
      <p:ext uri="{BB962C8B-B14F-4D97-AF65-F5344CB8AC3E}">
        <p14:creationId xmlns:p14="http://schemas.microsoft.com/office/powerpoint/2010/main" val="2076060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BBAD-1A1F-9248-8079-4135DFDB9349}"/>
              </a:ext>
            </a:extLst>
          </p:cNvPr>
          <p:cNvSpPr>
            <a:spLocks noGrp="1"/>
          </p:cNvSpPr>
          <p:nvPr>
            <p:ph type="title"/>
          </p:nvPr>
        </p:nvSpPr>
        <p:spPr>
          <a:xfrm>
            <a:off x="6544964" y="1783958"/>
            <a:ext cx="5262724" cy="3801295"/>
          </a:xfrm>
        </p:spPr>
        <p:txBody>
          <a:bodyPr vert="horz" lIns="91440" tIns="45720" rIns="91440" bIns="45720" rtlCol="0" anchor="b">
            <a:normAutofit fontScale="90000"/>
          </a:bodyPr>
          <a:lstStyle/>
          <a:p>
            <a:pPr algn="ctr">
              <a:lnSpc>
                <a:spcPct val="100000"/>
              </a:lnSpc>
            </a:pPr>
            <a:r>
              <a:rPr lang="es-MX" sz="6000" b="1" dirty="0">
                <a:solidFill>
                  <a:srgbClr val="00B0F0"/>
                </a:solidFill>
              </a:rPr>
              <a:t>19. </a:t>
            </a:r>
            <a:r>
              <a:rPr lang="es-MX" b="1" dirty="0" smtClean="0"/>
              <a:t/>
            </a:r>
            <a:br>
              <a:rPr lang="es-MX" b="1" dirty="0" smtClean="0"/>
            </a:br>
            <a:r>
              <a:rPr lang="es-MX" b="1" dirty="0" smtClean="0"/>
              <a:t>Pide </a:t>
            </a:r>
            <a:r>
              <a:rPr lang="es-MX" b="1" dirty="0"/>
              <a:t>a Dios que te haga ser una bendición el día de hoy. </a:t>
            </a:r>
            <a:r>
              <a:rPr lang="en-US" sz="4800" i="1" dirty="0">
                <a:solidFill>
                  <a:schemeClr val="accent5">
                    <a:lumMod val="60000"/>
                    <a:lumOff val="40000"/>
                  </a:schemeClr>
                </a:solidFill>
                <a:latin typeface="Book Antiqua" panose="02040602050305030304" pitchFamily="18" charset="0"/>
              </a:rPr>
              <a:t/>
            </a:r>
            <a:br>
              <a:rPr lang="en-US" sz="4800" i="1" dirty="0">
                <a:solidFill>
                  <a:schemeClr val="accent5">
                    <a:lumMod val="60000"/>
                    <a:lumOff val="40000"/>
                  </a:schemeClr>
                </a:solidFill>
                <a:latin typeface="Book Antiqua" panose="02040602050305030304" pitchFamily="18" charset="0"/>
              </a:rPr>
            </a:br>
            <a:endParaRPr lang="en-US" sz="4700" i="1" dirty="0">
              <a:solidFill>
                <a:schemeClr val="accent5">
                  <a:lumMod val="60000"/>
                  <a:lumOff val="40000"/>
                </a:schemeClr>
              </a:solidFill>
              <a:latin typeface="Book Antiqua" panose="02040602050305030304" pitchFamily="18" charset="0"/>
            </a:endParaRP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5">
            <a:extLst>
              <a:ext uri="{FF2B5EF4-FFF2-40B4-BE49-F238E27FC236}">
                <a16:creationId xmlns:a16="http://schemas.microsoft.com/office/drawing/2014/main" id="{E9C8DFE3-A2A5-814C-9D8F-A6025227ECA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099210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090FC2-E5F4-FB44-8217-54A00EB9B707}"/>
              </a:ext>
            </a:extLst>
          </p:cNvPr>
          <p:cNvSpPr>
            <a:spLocks noGrp="1"/>
          </p:cNvSpPr>
          <p:nvPr>
            <p:ph idx="1"/>
          </p:nvPr>
        </p:nvSpPr>
        <p:spPr>
          <a:xfrm>
            <a:off x="531340" y="2563971"/>
            <a:ext cx="6145191" cy="3764660"/>
          </a:xfrm>
        </p:spPr>
        <p:txBody>
          <a:bodyPr>
            <a:normAutofit fontScale="85000" lnSpcReduction="10000"/>
          </a:bodyPr>
          <a:lstStyle/>
          <a:p>
            <a:pPr marL="0" indent="0">
              <a:buNone/>
            </a:pPr>
            <a:r>
              <a:rPr lang="es-MX" dirty="0" smtClean="0"/>
              <a:t>Recuerda</a:t>
            </a:r>
            <a:r>
              <a:rPr lang="es-MX" dirty="0"/>
              <a:t>, es el arroyuelo de la montaña el que lleva agua fresca sustentadora de la vida, porque siempre está fluyendo. Sin embargo, el pantano está estancado y acaba con la vida. </a:t>
            </a:r>
            <a:r>
              <a:rPr lang="es-US" dirty="0"/>
              <a:t>El pantano colecta y retiene el agua que pasa por su camino. </a:t>
            </a:r>
            <a:r>
              <a:rPr lang="es-MX" dirty="0"/>
              <a:t>No seas la clase de persona que procura acumular mucho antes de permitir que un poco de ello fluya a través de ella. </a:t>
            </a:r>
            <a:endParaRPr lang="es-MX" dirty="0" smtClean="0"/>
          </a:p>
          <a:p>
            <a:pPr marL="0" indent="0" algn="ctr">
              <a:buNone/>
            </a:pPr>
            <a:r>
              <a:rPr lang="es-MX" b="1" dirty="0" smtClean="0">
                <a:solidFill>
                  <a:srgbClr val="00B0F0"/>
                </a:solidFill>
              </a:rPr>
              <a:t>¡</a:t>
            </a:r>
            <a:r>
              <a:rPr lang="es-MX" b="1" dirty="0">
                <a:solidFill>
                  <a:srgbClr val="00B0F0"/>
                </a:solidFill>
              </a:rPr>
              <a:t>Todo el que crea en mí puede venir y beber! Pues las Escrituras declaran: “De su corazón, brotarán ríos de agua viva” (Juan 7:38, NTV).</a:t>
            </a:r>
            <a:endParaRPr lang="en-US" b="1" dirty="0">
              <a:solidFill>
                <a:srgbClr val="00B0F0"/>
              </a:solidFill>
            </a:endParaRPr>
          </a:p>
        </p:txBody>
      </p:sp>
      <p:pic>
        <p:nvPicPr>
          <p:cNvPr id="6" name="Content Placeholder 3">
            <a:extLst>
              <a:ext uri="{FF2B5EF4-FFF2-40B4-BE49-F238E27FC236}">
                <a16:creationId xmlns:a16="http://schemas.microsoft.com/office/drawing/2014/main" id="{17C15D35-84E3-A147-88AE-6762AF2E30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Rectangle 6">
            <a:extLst>
              <a:ext uri="{FF2B5EF4-FFF2-40B4-BE49-F238E27FC236}">
                <a16:creationId xmlns:a16="http://schemas.microsoft.com/office/drawing/2014/main" id="{7F015004-2FC4-714C-856C-BD11BABE2D4C}"/>
              </a:ext>
            </a:extLst>
          </p:cNvPr>
          <p:cNvSpPr/>
          <p:nvPr/>
        </p:nvSpPr>
        <p:spPr>
          <a:xfrm>
            <a:off x="655320" y="1484849"/>
            <a:ext cx="3960251" cy="707886"/>
          </a:xfrm>
          <a:prstGeom prst="rect">
            <a:avLst/>
          </a:prstGeom>
        </p:spPr>
        <p:txBody>
          <a:bodyPr wrap="none">
            <a:spAutoFit/>
          </a:bodyPr>
          <a:lstStyle/>
          <a:p>
            <a:r>
              <a:rPr lang="es-MX" sz="4000" b="1" dirty="0" smtClean="0">
                <a:solidFill>
                  <a:srgbClr val="00B0F0"/>
                </a:solidFill>
              </a:rPr>
              <a:t>RÍOS </a:t>
            </a:r>
            <a:r>
              <a:rPr lang="es-MX" sz="4000" b="1" dirty="0">
                <a:solidFill>
                  <a:srgbClr val="00B0F0"/>
                </a:solidFill>
              </a:rPr>
              <a:t>de agua viva</a:t>
            </a:r>
            <a:endParaRPr lang="en-US" sz="4000" b="1" dirty="0">
              <a:latin typeface="Avenir Next" panose="020B0503020202020204" pitchFamily="34" charset="0"/>
            </a:endParaRPr>
          </a:p>
        </p:txBody>
      </p:sp>
    </p:spTree>
    <p:extLst>
      <p:ext uri="{BB962C8B-B14F-4D97-AF65-F5344CB8AC3E}">
        <p14:creationId xmlns:p14="http://schemas.microsoft.com/office/powerpoint/2010/main" val="73293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5EFDDC3-A031-FE4C-B1C7-31D00B68566D}"/>
              </a:ext>
            </a:extLst>
          </p:cNvPr>
          <p:cNvSpPr>
            <a:spLocks noGrp="1"/>
          </p:cNvSpPr>
          <p:nvPr>
            <p:ph idx="1"/>
          </p:nvPr>
        </p:nvSpPr>
        <p:spPr>
          <a:xfrm>
            <a:off x="482325" y="2488535"/>
            <a:ext cx="5507658" cy="4147042"/>
          </a:xfrm>
        </p:spPr>
        <p:txBody>
          <a:bodyPr>
            <a:normAutofit fontScale="92500" lnSpcReduction="20000"/>
          </a:bodyPr>
          <a:lstStyle/>
          <a:p>
            <a:pPr marL="0" indent="0">
              <a:buNone/>
            </a:pPr>
            <a:r>
              <a:rPr lang="es-MX" dirty="0"/>
              <a:t>Una forma increíble de crecer en asombro y sorpresa es pedirle a Dios que transforme tu vida en una bendición para otros. Haz esto cada mañana antes de reanudar tus actividades diarias. Eleva una corta y sencilla oración tal como la siguiente: “Querido Dios, en este día haz de mi vida una bendición para alguien en alguna parte”. Presta entonces mucha atención a cada persona con la que te encuentres durante el día, siendo que Dios va a contestar tu oración, algunas veces en formas sorpresivas. </a:t>
            </a:r>
            <a:endParaRPr lang="en-US" dirty="0"/>
          </a:p>
        </p:txBody>
      </p:sp>
      <p:pic>
        <p:nvPicPr>
          <p:cNvPr id="4" name="Content Placeholder 5">
            <a:extLst>
              <a:ext uri="{FF2B5EF4-FFF2-40B4-BE49-F238E27FC236}">
                <a16:creationId xmlns:a16="http://schemas.microsoft.com/office/drawing/2014/main" id="{7ACD5878-D4FF-4444-B286-B599E39585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36774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67B0-813C-AF40-95E3-346AE8B965F9}"/>
              </a:ext>
            </a:extLst>
          </p:cNvPr>
          <p:cNvSpPr>
            <a:spLocks noGrp="1"/>
          </p:cNvSpPr>
          <p:nvPr>
            <p:ph type="title"/>
          </p:nvPr>
        </p:nvSpPr>
        <p:spPr>
          <a:xfrm>
            <a:off x="5931247" y="2117593"/>
            <a:ext cx="6251467" cy="2889114"/>
          </a:xfrm>
        </p:spPr>
        <p:txBody>
          <a:bodyPr vert="horz" lIns="91440" tIns="45720" rIns="91440" bIns="45720" rtlCol="0" anchor="b">
            <a:normAutofit fontScale="90000"/>
          </a:bodyPr>
          <a:lstStyle/>
          <a:p>
            <a:pPr algn="ctr">
              <a:lnSpc>
                <a:spcPct val="100000"/>
              </a:lnSpc>
            </a:pPr>
            <a:r>
              <a:rPr lang="es-MX" sz="6000" b="1" dirty="0">
                <a:solidFill>
                  <a:srgbClr val="00B0F0"/>
                </a:solidFill>
              </a:rPr>
              <a:t>20. </a:t>
            </a:r>
            <a:r>
              <a:rPr lang="es-MX" b="1" dirty="0" smtClean="0"/>
              <a:t/>
            </a:r>
            <a:br>
              <a:rPr lang="es-MX" b="1" dirty="0" smtClean="0"/>
            </a:br>
            <a:r>
              <a:rPr lang="es-MX" b="1" dirty="0" smtClean="0"/>
              <a:t>Pasa </a:t>
            </a:r>
            <a:r>
              <a:rPr lang="es-MX" b="1" dirty="0"/>
              <a:t>tiempo en contacto con la naturaleza.</a:t>
            </a:r>
            <a:r>
              <a:rPr lang="es-MX" dirty="0"/>
              <a:t/>
            </a:r>
            <a:br>
              <a:rPr lang="es-MX" dirty="0"/>
            </a:br>
            <a:r>
              <a:rPr lang="en-US" sz="5400" i="1" dirty="0">
                <a:solidFill>
                  <a:schemeClr val="accent5">
                    <a:lumMod val="60000"/>
                    <a:lumOff val="40000"/>
                  </a:schemeClr>
                </a:solidFill>
                <a:latin typeface="Book Antiqua" panose="02040602050305030304" pitchFamily="18" charset="0"/>
              </a:rPr>
              <a:t/>
            </a:r>
            <a:br>
              <a:rPr lang="en-US" sz="5400" i="1" dirty="0">
                <a:solidFill>
                  <a:schemeClr val="accent5">
                    <a:lumMod val="60000"/>
                    <a:lumOff val="40000"/>
                  </a:schemeClr>
                </a:solidFill>
                <a:latin typeface="Book Antiqua" panose="02040602050305030304" pitchFamily="18" charset="0"/>
              </a:rPr>
            </a:br>
            <a:endParaRPr lang="en-US" sz="54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B2D01E40-BC62-2948-A8DA-4CED1F6A6B9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Content Placeholder 3">
            <a:extLst>
              <a:ext uri="{FF2B5EF4-FFF2-40B4-BE49-F238E27FC236}">
                <a16:creationId xmlns:a16="http://schemas.microsoft.com/office/drawing/2014/main" id="{ED882FB5-1C2A-5D48-B237-67CB1E2966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84423482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275B8638-9730-2F4F-84C1-348FD2E58E2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88D379BA-CE69-B746-B5BF-6854D42A0C28}"/>
              </a:ext>
            </a:extLst>
          </p:cNvPr>
          <p:cNvSpPr>
            <a:spLocks noGrp="1"/>
          </p:cNvSpPr>
          <p:nvPr>
            <p:ph idx="1"/>
          </p:nvPr>
        </p:nvSpPr>
        <p:spPr>
          <a:xfrm>
            <a:off x="541158" y="498760"/>
            <a:ext cx="5435572" cy="6193587"/>
          </a:xfrm>
        </p:spPr>
        <p:txBody>
          <a:bodyPr anchor="ctr">
            <a:normAutofit fontScale="77500" lnSpcReduction="20000"/>
          </a:bodyPr>
          <a:lstStyle/>
          <a:p>
            <a:pPr marL="0" indent="0">
              <a:lnSpc>
                <a:spcPct val="110000"/>
              </a:lnSpc>
              <a:buNone/>
            </a:pPr>
            <a:r>
              <a:rPr lang="es-MX" dirty="0"/>
              <a:t>Esto era algo que hacían los autores de los salmos, y ellos sacaban lecciones espirituales de su tiempo pasado en contacto con la naturaleza. “Los cielos cuentan la gloria de Dios, el firmamento proclama la obra de sus manos” (Salmo 19:1, NVI). </a:t>
            </a:r>
            <a:endParaRPr lang="es-MX" dirty="0" smtClean="0"/>
          </a:p>
          <a:p>
            <a:pPr marL="0" indent="0">
              <a:lnSpc>
                <a:spcPct val="110000"/>
              </a:lnSpc>
              <a:buNone/>
            </a:pPr>
            <a:r>
              <a:rPr lang="es-MX" dirty="0" smtClean="0"/>
              <a:t>“</a:t>
            </a:r>
            <a:r>
              <a:rPr lang="es-MX" dirty="0"/>
              <a:t>Cuando contemplo tus cielos, obra de tus dedos, la luna y las estrellas que allí fijaste, </a:t>
            </a:r>
            <a:r>
              <a:rPr lang="es-MX" baseline="30000" dirty="0"/>
              <a:t> </a:t>
            </a:r>
            <a:r>
              <a:rPr lang="es-MX" dirty="0"/>
              <a:t>me pregunto:</a:t>
            </a:r>
            <a:br>
              <a:rPr lang="es-MX" dirty="0"/>
            </a:br>
            <a:r>
              <a:rPr lang="es-MX" dirty="0"/>
              <a:t> “¿Qué es el hombre, para que en él pienses? ¿Qué es el ser humano, para que lo tomes en cuenta?”  (Salmo 8:3,4, NVI). </a:t>
            </a:r>
            <a:endParaRPr lang="es-MX" dirty="0" smtClean="0"/>
          </a:p>
          <a:p>
            <a:pPr marL="0" indent="0">
              <a:lnSpc>
                <a:spcPct val="110000"/>
              </a:lnSpc>
              <a:buNone/>
            </a:pPr>
            <a:r>
              <a:rPr lang="es-MX" dirty="0" smtClean="0"/>
              <a:t>“</a:t>
            </a:r>
            <a:r>
              <a:rPr lang="es-MX" dirty="0"/>
              <a:t>Las montañas se elevaron y los valles se hundieron hasta el nivel que tú decretaste. Después, fijaste un límite para los mares, para que nunca más cubrieran la tierra” (Salmo 104:8, 9, NTV).</a:t>
            </a:r>
            <a:endParaRPr lang="en-US" dirty="0"/>
          </a:p>
          <a:p>
            <a:pPr marL="0" indent="0">
              <a:lnSpc>
                <a:spcPct val="110000"/>
              </a:lnSpc>
              <a:buNone/>
            </a:pPr>
            <a:endParaRPr lang="en-US" sz="2000" dirty="0">
              <a:solidFill>
                <a:srgbClr val="000000"/>
              </a:solidFill>
            </a:endParaRPr>
          </a:p>
        </p:txBody>
      </p:sp>
    </p:spTree>
    <p:extLst>
      <p:ext uri="{BB962C8B-B14F-4D97-AF65-F5344CB8AC3E}">
        <p14:creationId xmlns:p14="http://schemas.microsoft.com/office/powerpoint/2010/main" val="1957115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8172-D5A6-8A4B-8F61-3AF7D346A2DE}"/>
              </a:ext>
            </a:extLst>
          </p:cNvPr>
          <p:cNvSpPr>
            <a:spLocks noGrp="1"/>
          </p:cNvSpPr>
          <p:nvPr>
            <p:ph type="title"/>
          </p:nvPr>
        </p:nvSpPr>
        <p:spPr>
          <a:xfrm>
            <a:off x="6746628" y="1783958"/>
            <a:ext cx="4645250" cy="3764225"/>
          </a:xfrm>
        </p:spPr>
        <p:txBody>
          <a:bodyPr vert="horz" lIns="91440" tIns="45720" rIns="91440" bIns="45720" rtlCol="0" anchor="b">
            <a:normAutofit/>
          </a:bodyPr>
          <a:lstStyle/>
          <a:p>
            <a:pPr algn="ctr">
              <a:lnSpc>
                <a:spcPct val="100000"/>
              </a:lnSpc>
            </a:pPr>
            <a:r>
              <a:rPr lang="es-MX" sz="5400" b="1" dirty="0">
                <a:solidFill>
                  <a:srgbClr val="00B0F0"/>
                </a:solidFill>
              </a:rPr>
              <a:t>21. </a:t>
            </a:r>
            <a:r>
              <a:rPr lang="es-MX" b="1" dirty="0" smtClean="0"/>
              <a:t/>
            </a:r>
            <a:br>
              <a:rPr lang="es-MX" b="1" dirty="0" smtClean="0"/>
            </a:br>
            <a:r>
              <a:rPr lang="es-MX" b="1" dirty="0" smtClean="0"/>
              <a:t>Ejercita </a:t>
            </a:r>
            <a:r>
              <a:rPr lang="es-MX" b="1" dirty="0"/>
              <a:t>tu poder de elección.</a:t>
            </a:r>
            <a:r>
              <a:rPr lang="es-MX" dirty="0"/>
              <a:t/>
            </a:r>
            <a:br>
              <a:rPr lang="es-MX" dirty="0"/>
            </a:br>
            <a:endParaRPr lang="en-US" sz="51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6193A15B-2362-BA4A-AC78-F68F20775EE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024360158"/>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F9057A60-73D1-5742-B5F7-D1DB4C2C0ED3}"/>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0BC77901-9632-D345-A273-8CEC1FEB694F}"/>
              </a:ext>
            </a:extLst>
          </p:cNvPr>
          <p:cNvSpPr>
            <a:spLocks noGrp="1"/>
          </p:cNvSpPr>
          <p:nvPr>
            <p:ph idx="1"/>
          </p:nvPr>
        </p:nvSpPr>
        <p:spPr>
          <a:xfrm>
            <a:off x="556591" y="471055"/>
            <a:ext cx="5075583" cy="5850232"/>
          </a:xfrm>
        </p:spPr>
        <p:txBody>
          <a:bodyPr anchor="ctr">
            <a:normAutofit/>
          </a:bodyPr>
          <a:lstStyle/>
          <a:p>
            <a:pPr marL="0" indent="0">
              <a:buNone/>
            </a:pPr>
            <a:r>
              <a:rPr lang="es-MX" dirty="0"/>
              <a:t>No importa qué es lo que te suceda, siempre tienes la libertad de elegir. </a:t>
            </a:r>
            <a:r>
              <a:rPr lang="es-US" dirty="0"/>
              <a:t>Puedes elegir el gozo en vez del desaliento. Puedes elegir el amor en vez del odio. Puedes elegir el perdón en vez de la venganza</a:t>
            </a:r>
            <a:r>
              <a:rPr lang="es-US" dirty="0" smtClean="0"/>
              <a:t>.</a:t>
            </a:r>
          </a:p>
          <a:p>
            <a:pPr marL="0" indent="0">
              <a:buNone/>
            </a:pPr>
            <a:r>
              <a:rPr lang="es-US" dirty="0" smtClean="0"/>
              <a:t>Puedes </a:t>
            </a:r>
            <a:r>
              <a:rPr lang="es-US" dirty="0"/>
              <a:t>elegir también el crecimiento en vez del estancamiento. </a:t>
            </a:r>
            <a:r>
              <a:rPr lang="es-MX" dirty="0"/>
              <a:t>Recuerda que una crisis puede hacer despertar lo mejor o lo peor de nosotros. </a:t>
            </a:r>
            <a:r>
              <a:rPr lang="es-US" dirty="0"/>
              <a:t>¡La elección es nuestra!  </a:t>
            </a:r>
            <a:endParaRPr lang="en-US" dirty="0"/>
          </a:p>
          <a:p>
            <a:pPr marL="0" indent="0">
              <a:buNone/>
            </a:pPr>
            <a:endParaRPr lang="en-US" dirty="0"/>
          </a:p>
        </p:txBody>
      </p:sp>
    </p:spTree>
    <p:extLst>
      <p:ext uri="{BB962C8B-B14F-4D97-AF65-F5344CB8AC3E}">
        <p14:creationId xmlns:p14="http://schemas.microsoft.com/office/powerpoint/2010/main" val="328092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34A14-C42C-7B44-86B3-309DE07E7E4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848" y="-321266"/>
            <a:ext cx="6394152" cy="6857990"/>
          </a:xfrm>
          <a:prstGeom prst="rect">
            <a:avLst/>
          </a:prstGeom>
        </p:spPr>
      </p:pic>
      <p:sp>
        <p:nvSpPr>
          <p:cNvPr id="2" name="Title 1">
            <a:extLst>
              <a:ext uri="{FF2B5EF4-FFF2-40B4-BE49-F238E27FC236}">
                <a16:creationId xmlns:a16="http://schemas.microsoft.com/office/drawing/2014/main" id="{D3D40487-552E-214E-B12F-B14612A117B1}"/>
              </a:ext>
            </a:extLst>
          </p:cNvPr>
          <p:cNvSpPr>
            <a:spLocks noGrp="1"/>
          </p:cNvSpPr>
          <p:nvPr>
            <p:ph type="title"/>
          </p:nvPr>
        </p:nvSpPr>
        <p:spPr>
          <a:xfrm>
            <a:off x="437322" y="583096"/>
            <a:ext cx="5072460" cy="1823577"/>
          </a:xfrm>
        </p:spPr>
        <p:txBody>
          <a:bodyPr>
            <a:normAutofit/>
          </a:bodyPr>
          <a:lstStyle/>
          <a:p>
            <a:pPr algn="ctr"/>
            <a:r>
              <a:rPr lang="es-US" b="1" dirty="0"/>
              <a:t>Levántate y Resplandece </a:t>
            </a:r>
            <a:endParaRPr lang="en-US" sz="3600" dirty="0">
              <a:solidFill>
                <a:srgbClr val="000000"/>
              </a:solidFill>
              <a:latin typeface="Avenir Next" panose="020B0503020202020204" pitchFamily="34" charset="0"/>
            </a:endParaRPr>
          </a:p>
        </p:txBody>
      </p:sp>
      <p:sp>
        <p:nvSpPr>
          <p:cNvPr id="3" name="Content Placeholder 2">
            <a:extLst>
              <a:ext uri="{FF2B5EF4-FFF2-40B4-BE49-F238E27FC236}">
                <a16:creationId xmlns:a16="http://schemas.microsoft.com/office/drawing/2014/main" id="{8A875D53-2ADE-5143-9F16-574BE478675E}"/>
              </a:ext>
            </a:extLst>
          </p:cNvPr>
          <p:cNvSpPr>
            <a:spLocks noGrp="1"/>
          </p:cNvSpPr>
          <p:nvPr>
            <p:ph idx="1"/>
          </p:nvPr>
        </p:nvSpPr>
        <p:spPr>
          <a:xfrm>
            <a:off x="0" y="2590590"/>
            <a:ext cx="5501285" cy="3950864"/>
          </a:xfrm>
        </p:spPr>
        <p:txBody>
          <a:bodyPr anchor="ctr">
            <a:normAutofit/>
          </a:bodyPr>
          <a:lstStyle/>
          <a:p>
            <a:pPr marL="0" indent="0" algn="ctr">
              <a:buNone/>
            </a:pPr>
            <a:r>
              <a:rPr lang="es-MX" sz="3200" i="1" dirty="0"/>
              <a:t>“</a:t>
            </a:r>
            <a:r>
              <a:rPr lang="es-MX" sz="3200" dirty="0"/>
              <a:t>¡Levántate y resplandece, que tu luz ha llegado! ¡La gloria del </a:t>
            </a:r>
            <a:r>
              <a:rPr lang="es-MX" sz="3200" cap="small" dirty="0"/>
              <a:t>Señor</a:t>
            </a:r>
            <a:r>
              <a:rPr lang="es-MX" sz="3200" dirty="0"/>
              <a:t> brilla sobre ti</a:t>
            </a:r>
            <a:r>
              <a:rPr lang="es-MX" sz="3200" dirty="0" smtClean="0"/>
              <a:t>!”</a:t>
            </a:r>
          </a:p>
          <a:p>
            <a:pPr marL="0" indent="0" algn="ctr">
              <a:buNone/>
            </a:pPr>
            <a:r>
              <a:rPr lang="es-MX" sz="3200" dirty="0" smtClean="0"/>
              <a:t>ISAIAS 60:1</a:t>
            </a:r>
            <a:r>
              <a:rPr lang="es-MX" sz="2000" dirty="0"/>
              <a:t/>
            </a:r>
            <a:br>
              <a:rPr lang="es-MX" sz="2000" dirty="0"/>
            </a:br>
            <a:endParaRPr lang="en-US" sz="2000" dirty="0">
              <a:solidFill>
                <a:srgbClr val="000000"/>
              </a:solidFill>
            </a:endParaRPr>
          </a:p>
        </p:txBody>
      </p:sp>
    </p:spTree>
    <p:extLst>
      <p:ext uri="{BB962C8B-B14F-4D97-AF65-F5344CB8AC3E}">
        <p14:creationId xmlns:p14="http://schemas.microsoft.com/office/powerpoint/2010/main" val="248479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B4760-D223-4C43-A61D-C8DBBC3FD228}"/>
              </a:ext>
            </a:extLst>
          </p:cNvPr>
          <p:cNvSpPr>
            <a:spLocks noGrp="1"/>
          </p:cNvSpPr>
          <p:nvPr>
            <p:ph type="title"/>
          </p:nvPr>
        </p:nvSpPr>
        <p:spPr>
          <a:xfrm>
            <a:off x="440724" y="2434422"/>
            <a:ext cx="6142055" cy="1325563"/>
          </a:xfrm>
        </p:spPr>
        <p:txBody>
          <a:bodyPr>
            <a:normAutofit fontScale="90000"/>
          </a:bodyPr>
          <a:lstStyle/>
          <a:p>
            <a:pPr algn="ctr">
              <a:lnSpc>
                <a:spcPct val="100000"/>
              </a:lnSpc>
            </a:pPr>
            <a:r>
              <a:rPr lang="en-US" b="1" dirty="0">
                <a:solidFill>
                  <a:srgbClr val="00B0F0"/>
                </a:solidFill>
                <a:latin typeface="Avenir Next" panose="020B0503020202020204" pitchFamily="34" charset="0"/>
              </a:rPr>
              <a:t>2. </a:t>
            </a:r>
            <a:r>
              <a:rPr lang="en-US" b="1" dirty="0" smtClean="0">
                <a:latin typeface="Avenir Next" panose="020B0503020202020204" pitchFamily="34" charset="0"/>
              </a:rPr>
              <a:t/>
            </a:r>
            <a:br>
              <a:rPr lang="en-US" b="1" dirty="0" smtClean="0">
                <a:latin typeface="Avenir Next" panose="020B0503020202020204" pitchFamily="34" charset="0"/>
              </a:rPr>
            </a:br>
            <a:r>
              <a:rPr lang="es-US" sz="5300" b="1" dirty="0" smtClean="0"/>
              <a:t>Identifica </a:t>
            </a:r>
            <a:r>
              <a:rPr lang="es-US" sz="5300" b="1" dirty="0"/>
              <a:t>las bendiciones.</a:t>
            </a:r>
            <a:r>
              <a:rPr lang="es-US" dirty="0"/>
              <a:t/>
            </a:r>
            <a:br>
              <a:rPr lang="es-US" dirty="0"/>
            </a:br>
            <a:r>
              <a:rPr lang="en-US" sz="4900" b="1" i="1" dirty="0" smtClean="0">
                <a:solidFill>
                  <a:schemeClr val="accent5">
                    <a:lumMod val="60000"/>
                    <a:lumOff val="40000"/>
                  </a:schemeClr>
                </a:solidFill>
                <a:latin typeface="Book Antiqua" panose="02040602050305030304" pitchFamily="18" charset="0"/>
              </a:rPr>
              <a:t>.</a:t>
            </a:r>
            <a:r>
              <a:rPr lang="en-US" sz="4900" i="1" dirty="0" smtClean="0">
                <a:solidFill>
                  <a:schemeClr val="accent5">
                    <a:lumMod val="60000"/>
                    <a:lumOff val="40000"/>
                  </a:schemeClr>
                </a:solidFill>
                <a:effectLst/>
                <a:latin typeface="Book Antiqua" panose="02040602050305030304" pitchFamily="18" charset="0"/>
              </a:rPr>
              <a:t> </a:t>
            </a:r>
            <a:endParaRPr lang="en-US"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560FEC5-334C-574C-BDDA-B1BF16C514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2087894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991F5FA8-AB2E-9D42-8131-CD938CA84993}"/>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828C88BD-4D44-6247-81E6-2E4D362957D4}"/>
              </a:ext>
            </a:extLst>
          </p:cNvPr>
          <p:cNvSpPr>
            <a:spLocks noGrp="1"/>
          </p:cNvSpPr>
          <p:nvPr>
            <p:ph idx="1"/>
          </p:nvPr>
        </p:nvSpPr>
        <p:spPr>
          <a:xfrm>
            <a:off x="5268168" y="626546"/>
            <a:ext cx="6923832" cy="5625108"/>
          </a:xfrm>
        </p:spPr>
        <p:txBody>
          <a:bodyPr anchor="ctr">
            <a:normAutofit/>
          </a:bodyPr>
          <a:lstStyle/>
          <a:p>
            <a:pPr marL="0" indent="0">
              <a:buNone/>
            </a:pPr>
            <a:r>
              <a:rPr lang="es-MX" dirty="0"/>
              <a:t>L</a:t>
            </a:r>
            <a:r>
              <a:rPr lang="es-MX" dirty="0" smtClean="0"/>
              <a:t>lega </a:t>
            </a:r>
            <a:r>
              <a:rPr lang="es-MX" dirty="0"/>
              <a:t>fluyendo a nuestra vida. Intenta este ejercicio espiritual por una semana: Al final del primer día, identifica una bendición recibida por parte de un miembro de la familia. Al final del segundo día, identifica una bendición recibida por parte de un vecino</a:t>
            </a:r>
            <a:r>
              <a:rPr lang="es-MX" dirty="0" smtClean="0"/>
              <a:t>.</a:t>
            </a:r>
          </a:p>
          <a:p>
            <a:pPr marL="0" indent="0">
              <a:buNone/>
            </a:pPr>
            <a:r>
              <a:rPr lang="es-MX" dirty="0" smtClean="0"/>
              <a:t>El </a:t>
            </a:r>
            <a:r>
              <a:rPr lang="es-MX" dirty="0"/>
              <a:t>tercer día, la recibida por parte de un amigo. El cuarto día, la recibida por parte de un compañero de trabajo. El quinto día, la recibida por parte de un extraño. El sexto día, la recibida por parte de un niño. En el séptimo día, la recibida por parte de un “enemigo”. </a:t>
            </a:r>
            <a:endParaRPr lang="en-US" dirty="0"/>
          </a:p>
        </p:txBody>
      </p:sp>
    </p:spTree>
    <p:extLst>
      <p:ext uri="{BB962C8B-B14F-4D97-AF65-F5344CB8AC3E}">
        <p14:creationId xmlns:p14="http://schemas.microsoft.com/office/powerpoint/2010/main" val="1975072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D4A5-7CD6-3F42-A855-EA71AE0E006C}"/>
              </a:ext>
            </a:extLst>
          </p:cNvPr>
          <p:cNvSpPr>
            <a:spLocks noGrp="1"/>
          </p:cNvSpPr>
          <p:nvPr>
            <p:ph type="title"/>
          </p:nvPr>
        </p:nvSpPr>
        <p:spPr>
          <a:xfrm>
            <a:off x="477794" y="803325"/>
            <a:ext cx="5988140" cy="4584221"/>
          </a:xfrm>
        </p:spPr>
        <p:txBody>
          <a:bodyPr>
            <a:normAutofit/>
          </a:bodyPr>
          <a:lstStyle/>
          <a:p>
            <a:pPr algn="ctr"/>
            <a:r>
              <a:rPr lang="en-US" b="1" dirty="0" smtClean="0">
                <a:solidFill>
                  <a:srgbClr val="00B0F0"/>
                </a:solidFill>
                <a:latin typeface="Avenir Next" panose="020B0503020202020204" pitchFamily="34" charset="0"/>
              </a:rPr>
              <a:t>3. </a:t>
            </a:r>
            <a:r>
              <a:rPr lang="en-US" sz="3600" b="1" dirty="0" smtClean="0">
                <a:latin typeface="Avenir Next" panose="020B0503020202020204" pitchFamily="34" charset="0"/>
              </a:rPr>
              <a:t/>
            </a:r>
            <a:br>
              <a:rPr lang="en-US" sz="3600" b="1" dirty="0" smtClean="0">
                <a:latin typeface="Avenir Next" panose="020B0503020202020204" pitchFamily="34" charset="0"/>
              </a:rPr>
            </a:br>
            <a:r>
              <a:rPr lang="es-MX" b="1" dirty="0" smtClean="0"/>
              <a:t>Sé </a:t>
            </a:r>
            <a:r>
              <a:rPr lang="es-MX" b="1" dirty="0"/>
              <a:t>como Moisés —habla palabras que </a:t>
            </a:r>
            <a:r>
              <a:rPr lang="es-MX" b="1" dirty="0" smtClean="0"/>
              <a:t>bendicen</a:t>
            </a:r>
            <a:r>
              <a:rPr lang="en-US" sz="3600" b="1" dirty="0" smtClean="0">
                <a:solidFill>
                  <a:schemeClr val="accent5">
                    <a:lumMod val="60000"/>
                    <a:lumOff val="40000"/>
                  </a:schemeClr>
                </a:solidFill>
                <a:latin typeface="Avenir Next" panose="020B0503020202020204" pitchFamily="34" charset="0"/>
              </a:rPr>
              <a:t>.</a:t>
            </a:r>
            <a:r>
              <a:rPr lang="en-US" sz="3600" dirty="0" smtClean="0">
                <a:latin typeface="Avenir Next" panose="020B0503020202020204" pitchFamily="34" charset="0"/>
              </a:rPr>
              <a:t/>
            </a:r>
            <a:br>
              <a:rPr lang="en-US" sz="3600" dirty="0" smtClean="0">
                <a:latin typeface="Avenir Next" panose="020B0503020202020204" pitchFamily="34" charset="0"/>
              </a:rPr>
            </a:br>
            <a:endParaRPr lang="en-US" sz="3600" dirty="0">
              <a:latin typeface="Avenir Next" panose="020B0503020202020204" pitchFamily="34"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F4335DB-4B0A-3E4E-85E7-A9F672B448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Picture 5">
            <a:extLst>
              <a:ext uri="{FF2B5EF4-FFF2-40B4-BE49-F238E27FC236}">
                <a16:creationId xmlns:a16="http://schemas.microsoft.com/office/drawing/2014/main" id="{0082CE20-1C72-C34B-B45C-0A3964585C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43995862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D5CC81E3-E7FE-514C-874A-78EF0EE52199}"/>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6EDD7355-2EEC-2C43-A0FE-A62AB48E2394}"/>
              </a:ext>
            </a:extLst>
          </p:cNvPr>
          <p:cNvSpPr>
            <a:spLocks noGrp="1"/>
          </p:cNvSpPr>
          <p:nvPr>
            <p:ph idx="1"/>
          </p:nvPr>
        </p:nvSpPr>
        <p:spPr>
          <a:xfrm>
            <a:off x="5892865" y="706487"/>
            <a:ext cx="5747199" cy="5465226"/>
          </a:xfrm>
        </p:spPr>
        <p:txBody>
          <a:bodyPr anchor="ctr">
            <a:normAutofit/>
          </a:bodyPr>
          <a:lstStyle/>
          <a:p>
            <a:pPr marL="0" indent="0" algn="ctr">
              <a:buNone/>
            </a:pPr>
            <a:r>
              <a:rPr lang="es-MX" dirty="0"/>
              <a:t>“El </a:t>
            </a:r>
            <a:r>
              <a:rPr lang="es-MX" cap="small" dirty="0"/>
              <a:t>Señor</a:t>
            </a:r>
            <a:r>
              <a:rPr lang="es-MX" dirty="0"/>
              <a:t> te bendiga y te guarde;</a:t>
            </a:r>
            <a:br>
              <a:rPr lang="es-MX" dirty="0"/>
            </a:br>
            <a:r>
              <a:rPr lang="es-MX" baseline="30000" dirty="0"/>
              <a:t> </a:t>
            </a:r>
            <a:r>
              <a:rPr lang="es-MX" dirty="0"/>
              <a:t>el </a:t>
            </a:r>
            <a:r>
              <a:rPr lang="es-MX" cap="small" dirty="0"/>
              <a:t>Señor</a:t>
            </a:r>
            <a:r>
              <a:rPr lang="es-MX" dirty="0"/>
              <a:t> te mire con agrado </a:t>
            </a:r>
            <a:endParaRPr lang="en-US" dirty="0"/>
          </a:p>
          <a:p>
            <a:pPr marL="0" indent="0" algn="ctr">
              <a:buNone/>
            </a:pPr>
            <a:r>
              <a:rPr lang="es-MX" dirty="0"/>
              <a:t>(se sonría sobre ti y sea compasivo contigo, en la versión NTV)</a:t>
            </a:r>
            <a:br>
              <a:rPr lang="es-MX" dirty="0"/>
            </a:br>
            <a:r>
              <a:rPr lang="es-MX" dirty="0"/>
              <a:t>    y te extienda su amor; </a:t>
            </a:r>
            <a:r>
              <a:rPr lang="es-MX" baseline="30000" dirty="0"/>
              <a:t> </a:t>
            </a:r>
            <a:r>
              <a:rPr lang="es-MX" dirty="0"/>
              <a:t>el </a:t>
            </a:r>
            <a:r>
              <a:rPr lang="es-MX" cap="small" dirty="0"/>
              <a:t>Señor</a:t>
            </a:r>
            <a:r>
              <a:rPr lang="es-MX" dirty="0"/>
              <a:t> te muestre su favor</a:t>
            </a:r>
            <a:br>
              <a:rPr lang="es-MX" dirty="0"/>
            </a:br>
            <a:r>
              <a:rPr lang="es-MX" dirty="0"/>
              <a:t>    y te conceda la paz”.  </a:t>
            </a:r>
            <a:endParaRPr lang="es-MX" dirty="0" smtClean="0"/>
          </a:p>
          <a:p>
            <a:pPr marL="0" indent="0" algn="ctr">
              <a:buNone/>
            </a:pPr>
            <a:r>
              <a:rPr lang="es-MX" dirty="0"/>
              <a:t/>
            </a:r>
            <a:br>
              <a:rPr lang="es-MX" dirty="0"/>
            </a:br>
            <a:r>
              <a:rPr lang="es-MX" dirty="0"/>
              <a:t>Números 6:24-26, NVI</a:t>
            </a:r>
            <a:endParaRPr lang="en-US" dirty="0"/>
          </a:p>
        </p:txBody>
      </p:sp>
    </p:spTree>
    <p:extLst>
      <p:ext uri="{BB962C8B-B14F-4D97-AF65-F5344CB8AC3E}">
        <p14:creationId xmlns:p14="http://schemas.microsoft.com/office/powerpoint/2010/main" val="277547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4951-FF53-E145-9B12-E76E30A58C16}"/>
              </a:ext>
            </a:extLst>
          </p:cNvPr>
          <p:cNvSpPr>
            <a:spLocks noGrp="1"/>
          </p:cNvSpPr>
          <p:nvPr>
            <p:ph type="title"/>
          </p:nvPr>
        </p:nvSpPr>
        <p:spPr>
          <a:xfrm>
            <a:off x="564290" y="2496204"/>
            <a:ext cx="5820779" cy="1325563"/>
          </a:xfrm>
        </p:spPr>
        <p:txBody>
          <a:bodyPr>
            <a:noAutofit/>
          </a:bodyPr>
          <a:lstStyle/>
          <a:p>
            <a:pPr algn="ctr">
              <a:lnSpc>
                <a:spcPct val="100000"/>
              </a:lnSpc>
            </a:pPr>
            <a:r>
              <a:rPr lang="es-MX" sz="4800" b="1" dirty="0">
                <a:solidFill>
                  <a:srgbClr val="00B0F0"/>
                </a:solidFill>
              </a:rPr>
              <a:t>4. </a:t>
            </a:r>
            <a:r>
              <a:rPr lang="es-MX" b="1" dirty="0" smtClean="0"/>
              <a:t/>
            </a:r>
            <a:br>
              <a:rPr lang="es-MX" b="1" dirty="0" smtClean="0"/>
            </a:br>
            <a:r>
              <a:rPr lang="es-MX" b="1" dirty="0" smtClean="0"/>
              <a:t>Cultiva </a:t>
            </a:r>
            <a:r>
              <a:rPr lang="es-MX" b="1" dirty="0"/>
              <a:t>una vida de oración compartida.</a:t>
            </a:r>
            <a:endParaRPr lang="en-US" sz="40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F7E02F9-AF3E-714A-A731-F1E3C43177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Picture 5">
            <a:extLst>
              <a:ext uri="{FF2B5EF4-FFF2-40B4-BE49-F238E27FC236}">
                <a16:creationId xmlns:a16="http://schemas.microsoft.com/office/drawing/2014/main" id="{A7339A6A-93B1-AB43-9AA6-2FB30DF729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17427250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1794</Words>
  <Application>Microsoft Office PowerPoint</Application>
  <PresentationFormat>Widescreen</PresentationFormat>
  <Paragraphs>142</Paragraphs>
  <Slides>45</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Aharoni</vt:lpstr>
      <vt:lpstr>Arial</vt:lpstr>
      <vt:lpstr>Avenir Next</vt:lpstr>
      <vt:lpstr>Book Antiqua</vt:lpstr>
      <vt:lpstr>Calibri</vt:lpstr>
      <vt:lpstr>Calibri Light</vt:lpstr>
      <vt:lpstr>Office Theme</vt:lpstr>
      <vt:lpstr>PowerPoint Presentation</vt:lpstr>
      <vt:lpstr>Levántate y resplandece</vt:lpstr>
      <vt:lpstr>1.  Sé un río, no un pantano. </vt:lpstr>
      <vt:lpstr>PowerPoint Presentation</vt:lpstr>
      <vt:lpstr>2.  Identifica las bendiciones. . </vt:lpstr>
      <vt:lpstr>PowerPoint Presentation</vt:lpstr>
      <vt:lpstr>3.  Sé como Moisés —habla palabras que bendicen. </vt:lpstr>
      <vt:lpstr>PowerPoint Presentation</vt:lpstr>
      <vt:lpstr>4.  Cultiva una vida de oración compartida.</vt:lpstr>
      <vt:lpstr>PowerPoint Presentation</vt:lpstr>
      <vt:lpstr>5.  Da un paso de fe.</vt:lpstr>
      <vt:lpstr>PowerPoint Presentation</vt:lpstr>
      <vt:lpstr>6.  Restaura la fe de alguien. </vt:lpstr>
      <vt:lpstr>PowerPoint Presentation</vt:lpstr>
      <vt:lpstr>7.  Sé una persona agradecida. </vt:lpstr>
      <vt:lpstr>PowerPoint Presentation</vt:lpstr>
      <vt:lpstr>8.  Comparte la jornada. </vt:lpstr>
      <vt:lpstr>PowerPoint Presentation</vt:lpstr>
      <vt:lpstr>9.  Presta tus servicios.</vt:lpstr>
      <vt:lpstr>PowerPoint Presentation</vt:lpstr>
      <vt:lpstr>10.  Cultiva un poco de tiempo a solas. </vt:lpstr>
      <vt:lpstr>PowerPoint Presentation</vt:lpstr>
      <vt:lpstr>11.  Ayuno y oración. </vt:lpstr>
      <vt:lpstr>PowerPoint Presentation</vt:lpstr>
      <vt:lpstr>12.  Entrégale tus preocupaciones a Dios. </vt:lpstr>
      <vt:lpstr>PowerPoint Presentation</vt:lpstr>
      <vt:lpstr>13.  Esparce amor a dondequiera que vayas. </vt:lpstr>
      <vt:lpstr>PowerPoint Presentation</vt:lpstr>
      <vt:lpstr>14.  Mantén claras tus prioridades. </vt:lpstr>
      <vt:lpstr>PowerPoint Presentation</vt:lpstr>
      <vt:lpstr>15.  Esfuérzate en pro de la excelencia. </vt:lpstr>
      <vt:lpstr>PowerPoint Presentation</vt:lpstr>
      <vt:lpstr>16.  Úsalos o piérdelos. </vt:lpstr>
      <vt:lpstr>PowerPoint Presentation</vt:lpstr>
      <vt:lpstr>17.  Medita en las Escrituras. </vt:lpstr>
      <vt:lpstr>PowerPoint Presentation</vt:lpstr>
      <vt:lpstr>18.  Sé confiable. </vt:lpstr>
      <vt:lpstr>PowerPoint Presentation</vt:lpstr>
      <vt:lpstr>19.  Pide a Dios que te haga ser una bendición el día de hoy.  </vt:lpstr>
      <vt:lpstr>PowerPoint Presentation</vt:lpstr>
      <vt:lpstr>20.  Pasa tiempo en contacto con la naturaleza.  </vt:lpstr>
      <vt:lpstr>PowerPoint Presentation</vt:lpstr>
      <vt:lpstr>21.  Ejercita tu poder de elección. </vt:lpstr>
      <vt:lpstr>PowerPoint Presentation</vt:lpstr>
      <vt:lpstr>Levántate y Resplandece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Arrais, Raquel</dc:creator>
  <cp:lastModifiedBy>Melba Dinorah Rivera</cp:lastModifiedBy>
  <cp:revision>34</cp:revision>
  <cp:lastPrinted>2019-03-13T19:16:40Z</cp:lastPrinted>
  <dcterms:created xsi:type="dcterms:W3CDTF">2019-01-09T20:23:18Z</dcterms:created>
  <dcterms:modified xsi:type="dcterms:W3CDTF">2019-03-13T19:17:00Z</dcterms:modified>
</cp:coreProperties>
</file>