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80732"/>
  </p:normalViewPr>
  <p:slideViewPr>
    <p:cSldViewPr snapToGrid="0" snapToObjects="1">
      <p:cViewPr varScale="1">
        <p:scale>
          <a:sx n="75" d="100"/>
          <a:sy n="75" d="100"/>
        </p:scale>
        <p:origin x="-6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38B71-E772-7546-9DFB-ED64014ED4EC}" type="datetimeFigureOut">
              <a:rPr lang="en-US" smtClean="0"/>
              <a:t>1/31/19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7AB4-19A7-AF4A-A6A0-A73D5B80C705}" type="slidenum">
              <a:rPr lang="en-US" smtClean="0"/>
              <a:t>‹#›</a:t>
            </a:fld>
            <a:endParaRPr lang="en-US"/>
          </a:p>
        </p:txBody>
      </p:sp>
    </p:spTree>
    <p:extLst>
      <p:ext uri="{BB962C8B-B14F-4D97-AF65-F5344CB8AC3E}">
        <p14:creationId xmlns:p14="http://schemas.microsoft.com/office/powerpoint/2010/main" val="22945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007AB4-19A7-AF4A-A6A0-A73D5B80C705}" type="slidenum">
              <a:rPr lang="en-US" smtClean="0"/>
              <a:t>1</a:t>
            </a:fld>
            <a:endParaRPr lang="en-US"/>
          </a:p>
        </p:txBody>
      </p:sp>
    </p:spTree>
    <p:extLst>
      <p:ext uri="{BB962C8B-B14F-4D97-AF65-F5344CB8AC3E}">
        <p14:creationId xmlns:p14="http://schemas.microsoft.com/office/powerpoint/2010/main" val="148342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Como Jesús y como David, debemos escuchar la voz de nuestro Pastor, porque esa es la única manera como podemos aprender a confiar en él cuando nos dice: “¡Sígueme!” Y podemos escuchar su voz en el quieto lugar de oración, “cuando”, dice Elena G. White, “todas las demás voces quedan acalladas, y en la quietud esperamos delante de él, el silencio del alma hace más distinta la voz de Dios”. ¿Conocemos esa su voz? ¿Podemos reconocer la voz de nuestro Pastor?  Y cuando el Pastor habla, ¿podemos escuchar y sentir su amor por nosotros y confiar en que podemos seguirle a dondequiera que él nos dirija?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Elena G. White, </a:t>
            </a:r>
            <a:r>
              <a:rPr lang="es-MX" sz="1200" i="1" kern="1200" dirty="0">
                <a:solidFill>
                  <a:schemeClr val="tx1"/>
                </a:solidFill>
                <a:effectLst/>
                <a:latin typeface="+mn-lt"/>
                <a:ea typeface="+mn-ea"/>
                <a:cs typeface="+mn-cs"/>
              </a:rPr>
              <a:t>El Deseado de todas las gentes</a:t>
            </a:r>
            <a:r>
              <a:rPr lang="es-MX" sz="1200" kern="1200" dirty="0">
                <a:solidFill>
                  <a:schemeClr val="tx1"/>
                </a:solidFill>
                <a:effectLst/>
                <a:latin typeface="+mn-lt"/>
                <a:ea typeface="+mn-ea"/>
                <a:cs typeface="+mn-cs"/>
              </a:rPr>
              <a:t>, p. 331.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10</a:t>
            </a:fld>
            <a:endParaRPr lang="en-US"/>
          </a:p>
        </p:txBody>
      </p:sp>
    </p:spTree>
    <p:extLst>
      <p:ext uri="{BB962C8B-B14F-4D97-AF65-F5344CB8AC3E}">
        <p14:creationId xmlns:p14="http://schemas.microsoft.com/office/powerpoint/2010/main" val="113853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¿Conocemos esa su voz? ¿Podemos reconocer la voz de nuestro Pastor?  Y, cuando el Pastor habla, ¿podemos escuchar y sentir su amor por nosotros y confiar en que podemos seguirle a dondequiera que él nos dirija?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11</a:t>
            </a:fld>
            <a:endParaRPr lang="en-US"/>
          </a:p>
        </p:txBody>
      </p:sp>
    </p:spTree>
    <p:extLst>
      <p:ext uri="{BB962C8B-B14F-4D97-AF65-F5344CB8AC3E}">
        <p14:creationId xmlns:p14="http://schemas.microsoft.com/office/powerpoint/2010/main" val="299034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t>
            </a:r>
            <a:r>
              <a:rPr lang="es-MX" dirty="0"/>
              <a:t>No temas, que yo te he </a:t>
            </a:r>
            <a:r>
              <a:rPr lang="es-MX" b="1" dirty="0"/>
              <a:t>redimido</a:t>
            </a:r>
            <a:r>
              <a:rPr lang="es-MX" dirty="0"/>
              <a:t>; te he </a:t>
            </a:r>
            <a:r>
              <a:rPr lang="es-MX" b="1" dirty="0"/>
              <a:t>llamado</a:t>
            </a:r>
            <a:r>
              <a:rPr lang="es-MX" dirty="0"/>
              <a:t> por tu nombre; tú eres mío. </a:t>
            </a:r>
            <a:r>
              <a:rPr lang="es-MX" baseline="30000" dirty="0"/>
              <a:t> </a:t>
            </a:r>
            <a:r>
              <a:rPr lang="es-MX" dirty="0"/>
              <a:t>Cuando cruces las aguas, </a:t>
            </a:r>
            <a:r>
              <a:rPr lang="es-MX" b="1" dirty="0"/>
              <a:t>yo estaré contigo</a:t>
            </a:r>
            <a:r>
              <a:rPr lang="es-MX" dirty="0"/>
              <a:t>; cuando cruces los ríos, no te cubrirán sus aguas; cuando camines por el fuego, no te quemarás ni te abrasarán las llamas. </a:t>
            </a:r>
            <a:r>
              <a:rPr lang="es-MX" baseline="30000" dirty="0"/>
              <a:t> </a:t>
            </a:r>
            <a:r>
              <a:rPr lang="es-MX" b="1" dirty="0"/>
              <a:t>Yo soy el </a:t>
            </a:r>
            <a:r>
              <a:rPr lang="es-MX" b="1" cap="small" dirty="0"/>
              <a:t>Señor</a:t>
            </a:r>
            <a:r>
              <a:rPr lang="es-MX" b="1" dirty="0"/>
              <a:t>, tu Dios</a:t>
            </a:r>
            <a:r>
              <a:rPr lang="es-MX" dirty="0"/>
              <a:t>, el Santo de Israel, tu Salvador. . .Porque te amo y </a:t>
            </a:r>
            <a:r>
              <a:rPr lang="es-MX" b="1" dirty="0"/>
              <a:t>eres ante mis ojos precioso </a:t>
            </a:r>
            <a:r>
              <a:rPr lang="es-MX" dirty="0"/>
              <a:t>y digno de honra. </a:t>
            </a:r>
            <a:r>
              <a:rPr lang="es-MX" baseline="30000" dirty="0"/>
              <a:t> </a:t>
            </a:r>
            <a:r>
              <a:rPr lang="es-MX" b="1" dirty="0"/>
              <a:t>No temas, porque yo estoy contigo</a:t>
            </a:r>
            <a:r>
              <a:rPr lang="es-MX" dirty="0"/>
              <a:t>’” </a:t>
            </a:r>
            <a:r>
              <a:rPr lang="es-MX" i="1" dirty="0"/>
              <a:t>(Isaías 43:1–5, NVI).</a:t>
            </a:r>
            <a:endParaRPr lang="en-US" dirty="0"/>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12</a:t>
            </a:fld>
            <a:endParaRPr lang="en-US"/>
          </a:p>
        </p:txBody>
      </p:sp>
    </p:spTree>
    <p:extLst>
      <p:ext uri="{BB962C8B-B14F-4D97-AF65-F5344CB8AC3E}">
        <p14:creationId xmlns:p14="http://schemas.microsoft.com/office/powerpoint/2010/main" val="128531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lnSpc>
                <a:spcPct val="150000"/>
              </a:lnSpc>
              <a:buNone/>
            </a:pPr>
            <a:r>
              <a:rPr lang="en-US" dirty="0"/>
              <a:t>“</a:t>
            </a:r>
            <a:r>
              <a:rPr lang="en-US" sz="1200" dirty="0">
                <a:solidFill>
                  <a:srgbClr val="000000"/>
                </a:solidFill>
                <a:latin typeface="Avenir Next" panose="020B0503020202020204" pitchFamily="34" charset="0"/>
              </a:rPr>
              <a:t>¡ESTE ES NUESTRO DIOS ETERNO! ¡ÉL NOS GUIARÁ PARA SIEMPRE!” </a:t>
            </a:r>
            <a:r>
              <a:rPr lang="en-US" sz="1100" dirty="0">
                <a:solidFill>
                  <a:srgbClr val="000000"/>
                </a:solidFill>
                <a:latin typeface="Avenir Next" panose="020B0503020202020204" pitchFamily="34" charset="0"/>
              </a:rPr>
              <a:t>(SALMO 48:14, NVI). </a:t>
            </a:r>
            <a:r>
              <a:rPr lang="en-US" sz="1200" b="1" dirty="0">
                <a:solidFill>
                  <a:schemeClr val="accent4">
                    <a:lumMod val="50000"/>
                  </a:schemeClr>
                </a:solidFill>
                <a:latin typeface="Avenir Next" panose="020B0503020202020204" pitchFamily="34" charset="0"/>
              </a:rPr>
              <a:t>¡SÍ! </a:t>
            </a:r>
            <a:r>
              <a:rPr lang="es-MX" sz="1200" b="1" dirty="0">
                <a:latin typeface="Avenir Next" panose="020B0503020202020204" pitchFamily="34" charset="0"/>
              </a:rPr>
              <a:t>PODEMOS CONFIAR EN DIOS</a:t>
            </a:r>
            <a:r>
              <a:rPr lang="en-US" sz="1200" b="1" dirty="0">
                <a:latin typeface="Avenir Next" panose="020B0503020202020204" pitchFamily="34" charset="0"/>
              </a:rPr>
              <a:t> CUANDO NOS DICE </a:t>
            </a:r>
            <a:br>
              <a:rPr lang="en-US" sz="1200" b="1" dirty="0">
                <a:latin typeface="Avenir Next" panose="020B0503020202020204" pitchFamily="34" charset="0"/>
              </a:rPr>
            </a:br>
            <a:r>
              <a:rPr lang="en-US" sz="1200" b="1" dirty="0">
                <a:latin typeface="Avenir Next" panose="020B0503020202020204" pitchFamily="34" charset="0"/>
              </a:rPr>
              <a:t> </a:t>
            </a:r>
            <a:r>
              <a:rPr lang="en-US" sz="1400" b="1" dirty="0">
                <a:solidFill>
                  <a:schemeClr val="accent2">
                    <a:lumMod val="50000"/>
                  </a:schemeClr>
                </a:solidFill>
                <a:latin typeface="Avenir Next" panose="020B0503020202020204" pitchFamily="34" charset="0"/>
              </a:rPr>
              <a:t>“SÍGUEME” </a:t>
            </a:r>
            <a:endParaRPr lang="en-US" sz="1200" b="1" dirty="0">
              <a:solidFill>
                <a:schemeClr val="accent4">
                  <a:lumMod val="50000"/>
                </a:schemeClr>
              </a:solidFill>
              <a:latin typeface="Avenir Next" panose="020B0503020202020204" pitchFamily="34" charset="0"/>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13</a:t>
            </a:fld>
            <a:endParaRPr lang="en-US"/>
          </a:p>
        </p:txBody>
      </p:sp>
    </p:spTree>
    <p:extLst>
      <p:ext uri="{BB962C8B-B14F-4D97-AF65-F5344CB8AC3E}">
        <p14:creationId xmlns:p14="http://schemas.microsoft.com/office/powerpoint/2010/main" val="7143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Lectura</a:t>
            </a:r>
            <a:r>
              <a:rPr lang="en-US" dirty="0"/>
              <a:t> </a:t>
            </a:r>
            <a:r>
              <a:rPr lang="en-US" dirty="0" err="1"/>
              <a:t>bíblica</a:t>
            </a:r>
            <a:r>
              <a:rPr lang="en-US" dirty="0"/>
              <a:t>: “</a:t>
            </a:r>
            <a:r>
              <a:rPr lang="es-MX" sz="1200" kern="1200" dirty="0">
                <a:solidFill>
                  <a:schemeClr val="tx1"/>
                </a:solidFill>
                <a:effectLst/>
                <a:latin typeface="+mn-lt"/>
                <a:ea typeface="+mn-ea"/>
                <a:cs typeface="+mn-cs"/>
              </a:rPr>
              <a:t>“¡Este Dios es nuestro Dios eterno! ¡Él nos guiará para siempre!” (Salmo 48:14, NVI)</a:t>
            </a:r>
            <a:endParaRPr lang="en-US" dirty="0"/>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2</a:t>
            </a:fld>
            <a:endParaRPr lang="en-US"/>
          </a:p>
        </p:txBody>
      </p:sp>
    </p:spTree>
    <p:extLst>
      <p:ext uri="{BB962C8B-B14F-4D97-AF65-F5344CB8AC3E}">
        <p14:creationId xmlns:p14="http://schemas.microsoft.com/office/powerpoint/2010/main" val="138653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Presentación</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día comenzó simplemente como cualquier otro día. Mientras David pastoreaba las ovejas de su padre en busca de pastos verdes y aguas tranquilas, no había ninguna señal por ninguna parte de que algo trascendental estaba a punto de ocurrir. No había indicación alguna de que Dios iba a hacer muy claro su llamado e iba a haber un ungimiento en la vida de este joven pastor de ovejas. Era después de todo simplemente un joven ordinario como todos los demás. Era también el hijo más joven de los ocho hijos de Isaí. David había estado deambulando con las ovejas por todas las colinas en torno a Belén, sin perder nunca de vista a sus ovejas.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Cuando el profeta Samuel llegó a Belén esa mañana, los ancianos de la ciudad se apresuraron a preguntarle: “¿Has venido a nosotros en paz?” El profeta pudo ver la ansiedad en el rostro de todos ellos y calmó sus temores al decir, señalando hacia la ternera que traía consigo: “He venido a ofrecer un sacrificio de paz ante el Señor. Conságrese cada uno a sí mismo y vengan conmigo al sacrificio”. Entonces invitó a Isaí y a sus hijos a unirse a él.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Escondido entre los pliegues de su manto, Samuel llevaba consigo el cuerno lleno del aceite de la unción. Lo mantiene ahí, esperando que el Señor le muestre cuál de los hijos de Isaí ha elegido para que reemplace a Saúl como rey de Israel. Cuando Samuel se fija en </a:t>
            </a:r>
            <a:r>
              <a:rPr lang="es-MX" sz="1200" kern="1200" dirty="0" err="1">
                <a:solidFill>
                  <a:schemeClr val="tx1"/>
                </a:solidFill>
                <a:effectLst/>
                <a:latin typeface="+mn-lt"/>
                <a:ea typeface="+mn-ea"/>
                <a:cs typeface="+mn-cs"/>
              </a:rPr>
              <a:t>Eliab</a:t>
            </a:r>
            <a:r>
              <a:rPr lang="es-MX" sz="1200" kern="1200" dirty="0">
                <a:solidFill>
                  <a:schemeClr val="tx1"/>
                </a:solidFill>
                <a:effectLst/>
                <a:latin typeface="+mn-lt"/>
                <a:ea typeface="+mn-ea"/>
                <a:cs typeface="+mn-cs"/>
              </a:rPr>
              <a:t>, el hijo primogénito de Isaí,  Samuel se queda muy impresionado. El joven </a:t>
            </a:r>
            <a:r>
              <a:rPr lang="es-MX" sz="1200" kern="1200" dirty="0" err="1">
                <a:solidFill>
                  <a:schemeClr val="tx1"/>
                </a:solidFill>
                <a:effectLst/>
                <a:latin typeface="+mn-lt"/>
                <a:ea typeface="+mn-ea"/>
                <a:cs typeface="+mn-cs"/>
              </a:rPr>
              <a:t>Eliab</a:t>
            </a:r>
            <a:r>
              <a:rPr lang="es-MX" sz="1200" kern="1200" dirty="0">
                <a:solidFill>
                  <a:schemeClr val="tx1"/>
                </a:solidFill>
                <a:effectLst/>
                <a:latin typeface="+mn-lt"/>
                <a:ea typeface="+mn-ea"/>
                <a:cs typeface="+mn-cs"/>
              </a:rPr>
              <a:t> es alto y fuerte y en la mente de Samuel, es el candidato perfecto para desempeñar el papel de rey de Israel. </a:t>
            </a:r>
            <a:r>
              <a:rPr lang="es-MX" sz="1200" i="1" kern="1200" dirty="0">
                <a:solidFill>
                  <a:schemeClr val="tx1"/>
                </a:solidFill>
                <a:effectLst/>
                <a:latin typeface="+mn-lt"/>
                <a:ea typeface="+mn-ea"/>
                <a:cs typeface="+mn-cs"/>
              </a:rPr>
              <a:t>Seguramente este debe ser el ungido del </a:t>
            </a:r>
            <a:r>
              <a:rPr lang="es-MX" sz="1200" kern="1200" dirty="0">
                <a:solidFill>
                  <a:schemeClr val="tx1"/>
                </a:solidFill>
                <a:effectLst/>
                <a:latin typeface="+mn-lt"/>
                <a:ea typeface="+mn-ea"/>
                <a:cs typeface="+mn-cs"/>
              </a:rPr>
              <a:t>Señor, piensa Samuel para sí mismo. </a:t>
            </a:r>
          </a:p>
          <a:p>
            <a:endParaRPr lang="en-US" sz="1200" kern="1200" dirty="0">
              <a:solidFill>
                <a:schemeClr val="tx1"/>
              </a:solidFill>
              <a:effectLst/>
              <a:latin typeface="+mn-lt"/>
              <a:ea typeface="+mn-ea"/>
              <a:cs typeface="+mn-cs"/>
            </a:endParaRPr>
          </a:p>
          <a:p>
            <a:r>
              <a:rPr lang="es-MX" sz="1200" kern="1200" baseline="30000" dirty="0">
                <a:solidFill>
                  <a:schemeClr val="tx1"/>
                </a:solidFill>
                <a:effectLst/>
                <a:latin typeface="+mn-lt"/>
                <a:ea typeface="+mn-ea"/>
                <a:cs typeface="+mn-cs"/>
              </a:rPr>
              <a:t>“</a:t>
            </a:r>
            <a:r>
              <a:rPr lang="es-MX" sz="1200" kern="1200" dirty="0">
                <a:solidFill>
                  <a:schemeClr val="tx1"/>
                </a:solidFill>
                <a:effectLst/>
                <a:latin typeface="+mn-lt"/>
                <a:ea typeface="+mn-ea"/>
                <a:cs typeface="+mn-cs"/>
              </a:rPr>
              <a:t>Pero 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le dijo a Samuel: —No te dejes impresionar por su apariencia ni por su estatura, pues yo lo he rechazado. La gente se fija en las apariencias, pero yo me fijo en el corazón”</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(1 Samuel 16:7).</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3</a:t>
            </a:fld>
            <a:endParaRPr lang="en-US"/>
          </a:p>
        </p:txBody>
      </p:sp>
    </p:spTree>
    <p:extLst>
      <p:ext uri="{BB962C8B-B14F-4D97-AF65-F5344CB8AC3E}">
        <p14:creationId xmlns:p14="http://schemas.microsoft.com/office/powerpoint/2010/main" val="77572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Uno por uno, los siete hijos de Isaí fueron desfilando enfrente del profeta Samuel y, uno por uno, el Señor le fue indicando que ese no era el elegido por él. Un tanto desconcertado, el profeta Samuel se dirige a Isaí y le pregunta: “¿Son estos todos tus hijos?” Y entonces Isaí se acordó de David y envió a buscarlo rápidamente ante la instancia de Samuel. Cuando David se reunió con los demás, el Señor le dijo a Samuel: “Levántate y úngelo, porque este es el elegido”.  Y enfrente de todos los presentes, el profeta Samuel tomó el cuerno con aceite y ungió al joven pastor que sería el futuro rey de Israel. Entonces el Espíritu del </a:t>
            </a:r>
            <a:r>
              <a:rPr lang="es-MX" sz="1200" kern="1200" cap="small" dirty="0">
                <a:solidFill>
                  <a:schemeClr val="tx1"/>
                </a:solidFill>
                <a:effectLst/>
                <a:latin typeface="+mn-lt"/>
                <a:ea typeface="+mn-ea"/>
                <a:cs typeface="+mn-cs"/>
              </a:rPr>
              <a:t>Señor</a:t>
            </a:r>
            <a:r>
              <a:rPr lang="es-MX" sz="1200" kern="1200" dirty="0">
                <a:solidFill>
                  <a:schemeClr val="tx1"/>
                </a:solidFill>
                <a:effectLst/>
                <a:latin typeface="+mn-lt"/>
                <a:ea typeface="+mn-ea"/>
                <a:cs typeface="+mn-cs"/>
              </a:rPr>
              <a:t> vino con poder sobre David, y desde ese día estuvo con él” (versículo 13).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día siguiente, después de haberse llevado a cabo el ungimiento, fue simplemente como cualquier otro día ordinario. Y el día que le siguió, fue también igual. Y así sucedió día tras día. Cada día transcurrido era igualmente ordinario. Seguramente David se habrá preguntado cuándo iba a ser llamado al palacio para tomar su lugar sobre el trono real, cuando habría de vestir ropaje real, ceñir la corona real y gobernar sobre sus súbditos, en vez de pastorear las ovejas de su padre. El vivir como una persona ungida por Dios no siempre se ve como nosotros pensaríamos que debía verse. Después de todo, cuando Dios nos llama a hacer algo en su favor y envía su Santo Espíritu a estar con nosotros, con frecuencia esperamos que las cosas cuadren muy bien y que todo se desarrolle en forma suave y sin contratiempos. Veamos lo que le ocurrió a David después de su ungimiento.  </a:t>
            </a:r>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4</a:t>
            </a:fld>
            <a:endParaRPr lang="en-US"/>
          </a:p>
        </p:txBody>
      </p:sp>
    </p:spTree>
    <p:extLst>
      <p:ext uri="{BB962C8B-B14F-4D97-AF65-F5344CB8AC3E}">
        <p14:creationId xmlns:p14="http://schemas.microsoft.com/office/powerpoint/2010/main" val="349075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tiempo pasó muy lentamente. David continuó cuidando las ovejas de su padre Isaí. Entonces un día, Isaí envía a David a ver cómo la están pasando sus hermanos que se encuentran peleando en el ejército de Saúl. Antes de mucho, David se encuentra con la realidad de un belicoso gigante que grita maldiciones en contra de Dios en la otra orilla del valle que separa a los dos ejércitos guerreros. Muy disgustado, David le asegura al rey que el Dios que siempre estuvo con él mientras protegía a las ovejas de los leones y los osos, es el mismo Dios que estará a su lado al enfrentar valientemente al gigante. Como podemos ver, David había aprendido una lección que todos nosotros debemos aprender: Podemos confiar en el Dios que nos dice: “¡Sígueme!”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5</a:t>
            </a:fld>
            <a:endParaRPr lang="en-US"/>
          </a:p>
        </p:txBody>
      </p:sp>
    </p:spTree>
    <p:extLst>
      <p:ext uri="{BB962C8B-B14F-4D97-AF65-F5344CB8AC3E}">
        <p14:creationId xmlns:p14="http://schemas.microsoft.com/office/powerpoint/2010/main" val="165775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David mata al gigante </a:t>
            </a:r>
            <a:r>
              <a:rPr lang="es-MX" sz="1200" kern="1200" dirty="0" err="1">
                <a:solidFill>
                  <a:schemeClr val="tx1"/>
                </a:solidFill>
                <a:effectLst/>
                <a:latin typeface="+mn-lt"/>
                <a:ea typeface="+mn-ea"/>
                <a:cs typeface="+mn-cs"/>
              </a:rPr>
              <a:t>Goliath</a:t>
            </a:r>
            <a:r>
              <a:rPr lang="es-MX" sz="1200" kern="1200" dirty="0">
                <a:solidFill>
                  <a:schemeClr val="tx1"/>
                </a:solidFill>
                <a:effectLst/>
                <a:latin typeface="+mn-lt"/>
                <a:ea typeface="+mn-ea"/>
                <a:cs typeface="+mn-cs"/>
              </a:rPr>
              <a:t> y regresa a su casa otra vez a atender las ovejas de su padre. De vez en cuando es llamado al palacio a tocar su arpa a fin de tranquilizar la mente ansiosa del perturbado rey, hasta que un día el rey Saúl toma en su mano una jabalina y trata de matarlo con ella. David huye por su vida y durante los siguientes años, que son varios, se esconde del rey Saúl. En cuevas, entre extranjeros que adoran ídolos, David sufre momentos de desesperanza en los cuales clama al Señor: “</a:t>
            </a:r>
            <a:r>
              <a:rPr lang="es-MX" sz="1200" i="1" kern="1200" dirty="0">
                <a:solidFill>
                  <a:schemeClr val="tx1"/>
                </a:solidFill>
                <a:effectLst/>
                <a:latin typeface="+mn-lt"/>
                <a:ea typeface="+mn-ea"/>
                <a:cs typeface="+mn-cs"/>
              </a:rPr>
              <a:t>¿Por qué, mi Señor? ¿En dónde te encuentras? Tú enviaste a un profeta a ungirme como rey; y, sin embargo, me encuentro aquí, escondido en cuevas. ¿En dónde estás, Señor?”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Pero, aun a pesar de las dificultades, David elige creer que puede confiar en Aquél que lo llamó en un principio. De la misma manera como David llamaba a sus ovejas y ellas acudían a él, David escuchaba también la voz de su Pastor y lo seguía adondequiera que el Pastor lo guiaba. De la misma manera como sus ovejas confiaban en él, así David podía confiar en su divino Pastor.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Finalmente, el joven pastor llega a ser rey de Israel y Dios dice que es un hombre conforme a su propio corazón divino. A pesar de los serios errores que David cometió como rey de Israel, y a pesar de los pecados que cometió David, siempre amó a su Dios y siguió a su Pastor divino.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6</a:t>
            </a:fld>
            <a:endParaRPr lang="en-US"/>
          </a:p>
        </p:txBody>
      </p:sp>
    </p:spTree>
    <p:extLst>
      <p:ext uri="{BB962C8B-B14F-4D97-AF65-F5344CB8AC3E}">
        <p14:creationId xmlns:p14="http://schemas.microsoft.com/office/powerpoint/2010/main" val="276429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Finalmente, el joven pastor llega a ser rey de Israel y Dios dice que es un hombre conforme a su propio corazón divino. A pesar de los serios errores que David cometió como rey de Israel, y a pesar de los pecados que cometió David, siempre amó a su Dios y siguió a su Pastor divino. </a:t>
            </a: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Centenares de años después de la muerte de David, en un helado día de invierno, Jesús se encuentra caminando a lo largo del pórtico en el glorioso templo construido por el rey Salomón, hijo de David. Jesús está ahora rodeado de muchas personas curiosas y muchas otras personas más que están buscando una razón para destruirlo a él (ver Juan 10:22-39). “Entonces lo rodearon los judíos y le preguntaron: ‘¿Hasta cuándo vas a tenernos en suspenso? Si tú eres el Cristo, dínoslo con franqueza’”  (versículo 24).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7</a:t>
            </a:fld>
            <a:endParaRPr lang="en-US"/>
          </a:p>
        </p:txBody>
      </p:sp>
    </p:spTree>
    <p:extLst>
      <p:ext uri="{BB962C8B-B14F-4D97-AF65-F5344CB8AC3E}">
        <p14:creationId xmlns:p14="http://schemas.microsoft.com/office/powerpoint/2010/main" val="161574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Y Jesús les respondió: “—Ya se los he dicho a ustedes, y no lo creen. Las obras que hago en nombre de mi Padre son las que me acreditan, </a:t>
            </a:r>
            <a:r>
              <a:rPr lang="es-MX" sz="1200" kern="1200" baseline="300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pero ustedes no creen porque no son de mi rebaño. </a:t>
            </a:r>
            <a:r>
              <a:rPr lang="es-MX" sz="1200" kern="1200" baseline="300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Mis ovejas oyen mi voz; yo las conozco y ellas me siguen. </a:t>
            </a:r>
            <a:r>
              <a:rPr lang="es-MX" sz="1200" kern="1200" baseline="300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Yo les doy vida eterna, y nunca perecerán, ni nadie podrá arrebatármelas de la mano” (versículos 25 al 28).</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Entonces, aquellos hijos de Abrahán, el pueblo elegido de Dios, se agacharon para recoger piedras del suelo y apedrear a su Mesías. Pero Jesús está tomado de la mano de su Padre y nadie puede arrebatárselo de su mano si no es la voluntad de su Padre. Jesús confía en su Padre. Jesús conoce la voluntad de su Padre porque va cada día a comunicarse con él. Jesús sabe reconocer el sonido de la voz de su Padre.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8</a:t>
            </a:fld>
            <a:endParaRPr lang="en-US"/>
          </a:p>
        </p:txBody>
      </p:sp>
    </p:spTree>
    <p:extLst>
      <p:ext uri="{BB962C8B-B14F-4D97-AF65-F5344CB8AC3E}">
        <p14:creationId xmlns:p14="http://schemas.microsoft.com/office/powerpoint/2010/main" val="79910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¿Y qué acerca de nosotros? ¿Podemos nosotros reconocer su voz? ¿Escuchamos su voz por encima del alboroto de la existencia? ¿Podemos escuchar el susurro de su voz a través de las muchas distracciones de este mundo? ¿A través de los gigantes con que nos enfrentamos en nuestro camino? ¿Dentro de las oscuras cuevas que son tan frecuentemente parte de nuestra jornada? ¿Nos desesperamos, como David, por no poder todavía llegar hasta el palacio?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007AB4-19A7-AF4A-A6A0-A73D5B80C705}" type="slidenum">
              <a:rPr lang="en-US" smtClean="0"/>
              <a:t>9</a:t>
            </a:fld>
            <a:endParaRPr lang="en-US"/>
          </a:p>
        </p:txBody>
      </p:sp>
    </p:spTree>
    <p:extLst>
      <p:ext uri="{BB962C8B-B14F-4D97-AF65-F5344CB8AC3E}">
        <p14:creationId xmlns:p14="http://schemas.microsoft.com/office/powerpoint/2010/main" val="366429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1B297D-A29E-4643-9BDD-8BF0AE455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C1DED39-6D46-8849-8634-7304425A5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69F3D9-07D5-AD44-8398-D04F58015C03}"/>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5" name="Footer Placeholder 4">
            <a:extLst>
              <a:ext uri="{FF2B5EF4-FFF2-40B4-BE49-F238E27FC236}">
                <a16:creationId xmlns:a16="http://schemas.microsoft.com/office/drawing/2014/main" xmlns="" id="{6FFB1980-B830-B140-8A31-ECC208C01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A5D0D3-3699-854C-AF1F-8F8EE98821F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417656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75C07-76C0-8947-BF66-0C372C831A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DF6347D-1C87-BD4D-8AF6-18A74291FF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E76102-AFC7-4E44-9F2B-A80512050477}"/>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5" name="Footer Placeholder 4">
            <a:extLst>
              <a:ext uri="{FF2B5EF4-FFF2-40B4-BE49-F238E27FC236}">
                <a16:creationId xmlns:a16="http://schemas.microsoft.com/office/drawing/2014/main" xmlns="" id="{445594B4-FDBD-324C-B74C-A9BE8B526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7616C4-EF1C-6E4C-8A99-8AD614845D4C}"/>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81494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CE1BAC0-CE72-7143-B159-79DB249606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968162D-6511-F546-9B0E-43F680E4B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AC30ED-ACB7-FC45-87CA-74CA806A42A0}"/>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5" name="Footer Placeholder 4">
            <a:extLst>
              <a:ext uri="{FF2B5EF4-FFF2-40B4-BE49-F238E27FC236}">
                <a16:creationId xmlns:a16="http://schemas.microsoft.com/office/drawing/2014/main" xmlns="" id="{340CA793-C234-0D4C-B538-306C960A2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BAE51E-B2A0-2B44-BE73-D1FF63D2144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80375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2CA82-24D8-3040-9745-3003D6554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634666-BFD7-2941-B880-3EC503805F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FFF87E-BBB6-EE4D-AA05-D9ED58436AE7}"/>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5" name="Footer Placeholder 4">
            <a:extLst>
              <a:ext uri="{FF2B5EF4-FFF2-40B4-BE49-F238E27FC236}">
                <a16:creationId xmlns:a16="http://schemas.microsoft.com/office/drawing/2014/main" xmlns="" id="{1F9480D6-4198-8245-B759-076C86DC7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65EFD0-59C6-8047-A500-09988D981DB0}"/>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7048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DB6FE-9646-DE47-BAB2-584536886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3750BEE-A6B5-4849-B1D3-D627912F3F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901199B-E91A-F648-BC41-BAF37325556B}"/>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5" name="Footer Placeholder 4">
            <a:extLst>
              <a:ext uri="{FF2B5EF4-FFF2-40B4-BE49-F238E27FC236}">
                <a16:creationId xmlns:a16="http://schemas.microsoft.com/office/drawing/2014/main" xmlns="" id="{9FFD033F-55CD-0448-BBCE-796BFD12F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569199-5C97-A04C-94D9-5DD9C49AD1A5}"/>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7943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A9B860-11B4-654A-9A17-89158874F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17D7A4-76AC-DA4C-BA6A-554AE5F0A7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D47C6C7-4F8C-974A-AAFB-B1C572C20E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444A87A-043B-8342-9E1D-F0A242CF36B0}"/>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6" name="Footer Placeholder 5">
            <a:extLst>
              <a:ext uri="{FF2B5EF4-FFF2-40B4-BE49-F238E27FC236}">
                <a16:creationId xmlns:a16="http://schemas.microsoft.com/office/drawing/2014/main" xmlns="" id="{828A7834-BED6-9140-A6E2-98664165D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0A8ADC1-52EF-0548-A591-94D8EEFA02EA}"/>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73607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89D8B-08DA-C142-AC91-A8F4C233D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BE6CD4F-FEE9-094F-9EE8-B644E29BA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602D6A4-4E79-0D42-8328-039D90D2FD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FAF50A5-9FA7-B148-B56C-EAA7C1E96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F414C61-9E38-F84E-BAF8-C7A504AC18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580A8E5-10B1-D549-90E0-715EB8FBDBA3}"/>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8" name="Footer Placeholder 7">
            <a:extLst>
              <a:ext uri="{FF2B5EF4-FFF2-40B4-BE49-F238E27FC236}">
                <a16:creationId xmlns:a16="http://schemas.microsoft.com/office/drawing/2014/main" xmlns="" id="{137F0B78-92E3-A343-8947-AF21C438AF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BE1AE17-C950-2A40-A42D-A8AB64F79988}"/>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273065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6D8DE-BD2D-4D48-AB58-AB0CEA1F02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6B739D5-6B34-CC4B-8808-B8F7AE2EEA06}"/>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4" name="Footer Placeholder 3">
            <a:extLst>
              <a:ext uri="{FF2B5EF4-FFF2-40B4-BE49-F238E27FC236}">
                <a16:creationId xmlns:a16="http://schemas.microsoft.com/office/drawing/2014/main" xmlns="" id="{320303AC-7BCB-1640-A6BD-3C3FC0E49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DF2EC4A-86C6-8B49-B8DE-2E2E6EAB3D26}"/>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206338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49AB979-6611-B649-B256-E16D10EEF2E7}"/>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3" name="Footer Placeholder 2">
            <a:extLst>
              <a:ext uri="{FF2B5EF4-FFF2-40B4-BE49-F238E27FC236}">
                <a16:creationId xmlns:a16="http://schemas.microsoft.com/office/drawing/2014/main" xmlns="" id="{09A6E76A-FE78-1B4F-8DD7-1E6434E82F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B9EA1D7-0B6E-9049-BD29-EEF8BB284456}"/>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15328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7CE718-F084-A141-BA7D-B1509D7AD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A05973F-D661-5A4C-817E-EB776FE663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D0A8F77-AA40-3D46-A46A-F203AC81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2B585FC-41FA-0D46-83F0-BB392346E350}"/>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6" name="Footer Placeholder 5">
            <a:extLst>
              <a:ext uri="{FF2B5EF4-FFF2-40B4-BE49-F238E27FC236}">
                <a16:creationId xmlns:a16="http://schemas.microsoft.com/office/drawing/2014/main" xmlns="" id="{98D00FC6-5761-0A43-8B18-5C3BDA285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C3BEEC-8830-D542-AA2A-174C2071FAB9}"/>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137881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1FAEA-A2E4-9F4B-990D-279A04EBE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1DA3C0B-07FD-614D-B5F2-98ECB084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7E4B9C-1BF9-924C-8A45-C00445051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C82B15D-59F0-6148-AD86-66E548372B15}"/>
              </a:ext>
            </a:extLst>
          </p:cNvPr>
          <p:cNvSpPr>
            <a:spLocks noGrp="1"/>
          </p:cNvSpPr>
          <p:nvPr>
            <p:ph type="dt" sz="half" idx="10"/>
          </p:nvPr>
        </p:nvSpPr>
        <p:spPr/>
        <p:txBody>
          <a:bodyPr/>
          <a:lstStyle/>
          <a:p>
            <a:fld id="{DF40A8A1-32EF-084D-9C46-EAFB5B47E744}" type="datetimeFigureOut">
              <a:rPr lang="en-US" smtClean="0"/>
              <a:t>1/31/19</a:t>
            </a:fld>
            <a:endParaRPr lang="en-US"/>
          </a:p>
        </p:txBody>
      </p:sp>
      <p:sp>
        <p:nvSpPr>
          <p:cNvPr id="6" name="Footer Placeholder 5">
            <a:extLst>
              <a:ext uri="{FF2B5EF4-FFF2-40B4-BE49-F238E27FC236}">
                <a16:creationId xmlns:a16="http://schemas.microsoft.com/office/drawing/2014/main" xmlns="" id="{2415FD55-B6FA-024E-A9E9-BCCCAC2AF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876F253-1070-8F42-923A-837894782E94}"/>
              </a:ext>
            </a:extLst>
          </p:cNvPr>
          <p:cNvSpPr>
            <a:spLocks noGrp="1"/>
          </p:cNvSpPr>
          <p:nvPr>
            <p:ph type="sldNum" sz="quarter" idx="12"/>
          </p:nvPr>
        </p:nvSpPr>
        <p:spPr/>
        <p:txBody>
          <a:bodyPr/>
          <a:lstStyle/>
          <a:p>
            <a:fld id="{C1C3B99C-D299-8C4C-8869-6765251EEF62}" type="slidenum">
              <a:rPr lang="en-US" smtClean="0"/>
              <a:t>‹#›</a:t>
            </a:fld>
            <a:endParaRPr lang="en-US"/>
          </a:p>
        </p:txBody>
      </p:sp>
    </p:spTree>
    <p:extLst>
      <p:ext uri="{BB962C8B-B14F-4D97-AF65-F5344CB8AC3E}">
        <p14:creationId xmlns:p14="http://schemas.microsoft.com/office/powerpoint/2010/main" val="38002161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594D4F-2AA8-194C-A916-F23BE1375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90DAF2F-8C39-414A-AC00-698DCF5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FAE4B3-3724-0C4D-812D-AC3471BE2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0A8A1-32EF-084D-9C46-EAFB5B47E744}" type="datetimeFigureOut">
              <a:rPr lang="en-US" smtClean="0"/>
              <a:t>1/31/19</a:t>
            </a:fld>
            <a:endParaRPr lang="en-US"/>
          </a:p>
        </p:txBody>
      </p:sp>
      <p:sp>
        <p:nvSpPr>
          <p:cNvPr id="5" name="Footer Placeholder 4">
            <a:extLst>
              <a:ext uri="{FF2B5EF4-FFF2-40B4-BE49-F238E27FC236}">
                <a16:creationId xmlns:a16="http://schemas.microsoft.com/office/drawing/2014/main" xmlns="" id="{D17F6D49-EDBF-0D41-B0A9-7FEA59114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FC1BF3-1106-F44C-A3A0-0E0E335C5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3B99C-D299-8C4C-8869-6765251EEF62}" type="slidenum">
              <a:rPr lang="en-US" smtClean="0"/>
              <a:t>‹#›</a:t>
            </a:fld>
            <a:endParaRPr lang="en-US"/>
          </a:p>
        </p:txBody>
      </p:sp>
    </p:spTree>
    <p:extLst>
      <p:ext uri="{BB962C8B-B14F-4D97-AF65-F5344CB8AC3E}">
        <p14:creationId xmlns:p14="http://schemas.microsoft.com/office/powerpoint/2010/main" val="2577396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235A78A-1DE9-D842-858F-FC1FE3DE79FD}"/>
              </a:ext>
            </a:extLst>
          </p:cNvPr>
          <p:cNvPicPr>
            <a:picLocks noChangeAspect="1"/>
          </p:cNvPicPr>
          <p:nvPr/>
        </p:nvPicPr>
        <p:blipFill rotWithShape="1">
          <a:blip r:embed="rId3"/>
          <a:srcRect l="5787" t="18822" b="10518"/>
          <a:stretch/>
        </p:blipFill>
        <p:spPr>
          <a:xfrm>
            <a:off x="3176" y="0"/>
            <a:ext cx="12191980" cy="7027394"/>
          </a:xfrm>
          <a:prstGeom prst="rect">
            <a:avLst/>
          </a:prstGeom>
        </p:spPr>
      </p:pic>
      <p:sp>
        <p:nvSpPr>
          <p:cNvPr id="10" name="Rectangle 9">
            <a:extLst>
              <a:ext uri="{FF2B5EF4-FFF2-40B4-BE49-F238E27FC236}">
                <a16:creationId xmlns:a16="http://schemas.microsoft.com/office/drawing/2014/main" xmlns="" id="{ED49FE6D-E54D-4A15-9572-966ED42F8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6"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A835561-9DD0-8A4B-8221-270E0C514274}"/>
              </a:ext>
            </a:extLst>
          </p:cNvPr>
          <p:cNvSpPr>
            <a:spLocks noGrp="1"/>
          </p:cNvSpPr>
          <p:nvPr>
            <p:ph type="ctrTitle"/>
          </p:nvPr>
        </p:nvSpPr>
        <p:spPr>
          <a:xfrm>
            <a:off x="599607" y="6012352"/>
            <a:ext cx="10953833" cy="646851"/>
          </a:xfrm>
        </p:spPr>
        <p:txBody>
          <a:bodyPr>
            <a:noAutofit/>
          </a:bodyPr>
          <a:lstStyle/>
          <a:p>
            <a:pPr>
              <a:lnSpc>
                <a:spcPct val="100000"/>
              </a:lnSpc>
            </a:pPr>
            <a:r>
              <a:rPr lang="es-MX" sz="3600" b="1" dirty="0" smtClean="0">
                <a:latin typeface="Avenir Next" panose="020B0503020202020204" pitchFamily="34" charset="0"/>
              </a:rPr>
              <a:t/>
            </a:r>
            <a:br>
              <a:rPr lang="es-MX" sz="3600" b="1" dirty="0" smtClean="0">
                <a:latin typeface="Avenir Next" panose="020B0503020202020204" pitchFamily="34" charset="0"/>
              </a:rPr>
            </a:br>
            <a:r>
              <a:rPr lang="es-MX" sz="3600" b="1" dirty="0">
                <a:latin typeface="Avenir Next" panose="020B0503020202020204" pitchFamily="34" charset="0"/>
              </a:rPr>
              <a:t/>
            </a:r>
            <a:br>
              <a:rPr lang="es-MX" sz="3600" b="1" dirty="0">
                <a:latin typeface="Avenir Next" panose="020B0503020202020204" pitchFamily="34" charset="0"/>
              </a:rPr>
            </a:br>
            <a:r>
              <a:rPr lang="es-MX" sz="3600" b="1" dirty="0" smtClean="0">
                <a:latin typeface="Avenir Next" panose="020B0503020202020204" pitchFamily="34" charset="0"/>
              </a:rPr>
              <a:t/>
            </a:r>
            <a:br>
              <a:rPr lang="es-MX" sz="3600" b="1" dirty="0" smtClean="0">
                <a:latin typeface="Avenir Next" panose="020B0503020202020204" pitchFamily="34" charset="0"/>
              </a:rPr>
            </a:br>
            <a:r>
              <a:rPr lang="es-MX" sz="3600" b="1" dirty="0">
                <a:latin typeface="Avenir Next" panose="020B0503020202020204" pitchFamily="34" charset="0"/>
              </a:rPr>
              <a:t/>
            </a:r>
            <a:br>
              <a:rPr lang="es-MX" sz="3600" b="1" dirty="0">
                <a:latin typeface="Avenir Next" panose="020B0503020202020204" pitchFamily="34" charset="0"/>
              </a:rPr>
            </a:br>
            <a:r>
              <a:rPr lang="es-MX" sz="3600" b="1" dirty="0" smtClean="0">
                <a:latin typeface="Avenir Next" panose="020B0503020202020204" pitchFamily="34" charset="0"/>
              </a:rPr>
              <a:t/>
            </a:r>
            <a:br>
              <a:rPr lang="es-MX" sz="3600" b="1" dirty="0" smtClean="0">
                <a:latin typeface="Avenir Next" panose="020B0503020202020204" pitchFamily="34" charset="0"/>
              </a:rPr>
            </a:br>
            <a:r>
              <a:rPr lang="es-MX" sz="3600" b="1" dirty="0">
                <a:latin typeface="Avenir Next" panose="020B0503020202020204" pitchFamily="34" charset="0"/>
              </a:rPr>
              <a:t/>
            </a:r>
            <a:br>
              <a:rPr lang="es-MX" sz="3600" b="1" dirty="0">
                <a:latin typeface="Avenir Next" panose="020B0503020202020204" pitchFamily="34" charset="0"/>
              </a:rPr>
            </a:br>
            <a:r>
              <a:rPr lang="es-MX" sz="3600" b="1" dirty="0" smtClean="0">
                <a:latin typeface="Avenir Next" panose="020B0503020202020204" pitchFamily="34" charset="0"/>
              </a:rPr>
              <a:t>¿</a:t>
            </a:r>
            <a:r>
              <a:rPr lang="es-MX" sz="3600" b="1" dirty="0">
                <a:latin typeface="Avenir Next" panose="020B0503020202020204" pitchFamily="34" charset="0"/>
              </a:rPr>
              <a:t>PODEMOS CONFIAR EN </a:t>
            </a:r>
            <a:r>
              <a:rPr lang="en-US" sz="4400" b="1" dirty="0">
                <a:latin typeface="Avenir Next" panose="020B0503020202020204" pitchFamily="34" charset="0"/>
              </a:rPr>
              <a:t>DIOS</a:t>
            </a:r>
            <a:r>
              <a:rPr lang="en-US" sz="3600" b="1" dirty="0">
                <a:latin typeface="Avenir Next" panose="020B0503020202020204" pitchFamily="34" charset="0"/>
              </a:rPr>
              <a:t> CUANDO NOS DICE </a:t>
            </a:r>
            <a:br>
              <a:rPr lang="en-US" sz="3600" b="1" dirty="0">
                <a:latin typeface="Avenir Next" panose="020B0503020202020204" pitchFamily="34" charset="0"/>
              </a:rPr>
            </a:br>
            <a:r>
              <a:rPr lang="en-US" sz="3600" b="1" dirty="0">
                <a:latin typeface="Avenir Next" panose="020B0503020202020204" pitchFamily="34" charset="0"/>
              </a:rPr>
              <a:t> </a:t>
            </a:r>
            <a:r>
              <a:rPr lang="en-US" sz="4000" b="1" dirty="0">
                <a:solidFill>
                  <a:schemeClr val="accent2">
                    <a:lumMod val="50000"/>
                  </a:schemeClr>
                </a:solidFill>
                <a:latin typeface="Avenir Next" panose="020B0503020202020204" pitchFamily="34" charset="0"/>
              </a:rPr>
              <a:t>“SÍGUEME”?</a:t>
            </a:r>
            <a:r>
              <a:rPr lang="en-US" sz="3600" dirty="0">
                <a:latin typeface="Avenir Next" panose="020B0503020202020204" pitchFamily="34" charset="0"/>
              </a:rPr>
              <a:t/>
            </a:r>
            <a:br>
              <a:rPr lang="en-US" sz="3600" dirty="0">
                <a:latin typeface="Avenir Next" panose="020B0503020202020204" pitchFamily="34" charset="0"/>
              </a:rPr>
            </a:br>
            <a:r>
              <a:rPr lang="en-US" sz="3600" dirty="0">
                <a:latin typeface="Avenir Next" panose="020B0503020202020204" pitchFamily="34" charset="0"/>
              </a:rPr>
              <a:t> </a:t>
            </a:r>
            <a:r>
              <a:rPr lang="en-US" sz="2000" dirty="0"/>
              <a:t>Por Karen J. Pearson</a:t>
            </a:r>
            <a:br>
              <a:rPr lang="en-US" sz="2000" dirty="0"/>
            </a:br>
            <a:endParaRPr lang="en-US" sz="2000" dirty="0"/>
          </a:p>
        </p:txBody>
      </p:sp>
      <p:cxnSp>
        <p:nvCxnSpPr>
          <p:cNvPr id="12" name="Straight Connector 11">
            <a:extLst>
              <a:ext uri="{FF2B5EF4-FFF2-40B4-BE49-F238E27FC236}">
                <a16:creationId xmlns:a16="http://schemas.microsoft.com/office/drawing/2014/main" xmlns="" id="{EAFC8083-BBFA-464C-A805-4E844F66B23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C752BC6-CDD2-4020-8DCF-B5E813CD3A5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D6924E00-9905-8840-A725-A60E42480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62046" y="5862452"/>
            <a:ext cx="506738" cy="354806"/>
          </a:xfrm>
          <a:prstGeom prst="rect">
            <a:avLst/>
          </a:prstGeom>
        </p:spPr>
      </p:pic>
    </p:spTree>
    <p:extLst>
      <p:ext uri="{BB962C8B-B14F-4D97-AF65-F5344CB8AC3E}">
        <p14:creationId xmlns:p14="http://schemas.microsoft.com/office/powerpoint/2010/main" val="331360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91D9B04-B303-5241-BE41-53B8337F1EA5}"/>
              </a:ext>
            </a:extLst>
          </p:cNvPr>
          <p:cNvPicPr>
            <a:picLocks noChangeAspect="1"/>
          </p:cNvPicPr>
          <p:nvPr/>
        </p:nvPicPr>
        <p:blipFill rotWithShape="1">
          <a:blip r:embed="rId3">
            <a:alphaModFix/>
            <a:extLst/>
          </a:blip>
          <a:srcRect l="17881" r="12192"/>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xmlns=""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xmlns="" id="{D9321579-1EA6-9A49-8806-25D402CC1C88}"/>
              </a:ext>
            </a:extLst>
          </p:cNvPr>
          <p:cNvSpPr>
            <a:spLocks noGrp="1"/>
          </p:cNvSpPr>
          <p:nvPr>
            <p:ph idx="1"/>
          </p:nvPr>
        </p:nvSpPr>
        <p:spPr>
          <a:xfrm>
            <a:off x="452191" y="897494"/>
            <a:ext cx="5365679" cy="5251845"/>
          </a:xfrm>
        </p:spPr>
        <p:txBody>
          <a:bodyPr anchor="ctr">
            <a:normAutofit fontScale="85000" lnSpcReduction="20000"/>
          </a:bodyPr>
          <a:lstStyle/>
          <a:p>
            <a:pPr marL="0" indent="0">
              <a:buNone/>
            </a:pPr>
            <a:r>
              <a:rPr lang="es-MX" dirty="0"/>
              <a:t>Como Jesús y como David, debemos escuchar la voz de nuestro Pastor, porque esa es la única manera como podemos aprender a confiar en él cuando nos dice: “¡Sígueme!” Y podemos escuchar su voz en el quieto lugar de oración, “cuando”, dice Elena G. White, “todas las demás voces quedan acalladas, y en la quietud esperamos delante de él, el silencio del alma hace más distinta la voz de Dios” (Elena G. White, </a:t>
            </a:r>
            <a:r>
              <a:rPr lang="es-MX" i="1" dirty="0"/>
              <a:t>El Deseado de todas las gentes</a:t>
            </a:r>
            <a:r>
              <a:rPr lang="es-MX" dirty="0"/>
              <a:t>, p. 331. </a:t>
            </a:r>
          </a:p>
          <a:p>
            <a:pPr marL="0" indent="0">
              <a:buNone/>
            </a:pPr>
            <a:r>
              <a:rPr lang="es-MX" dirty="0"/>
              <a:t>¿Conocemos esa su voz? ¿Podemos reconocer la voz de nuestro Pastor?  Y cuando el Pastor habla, ¿podemos escuchar y sentir su amor por nosotros y confiar en que podemos seguirle a dondequiera que él nos dirija? </a:t>
            </a:r>
            <a:endParaRPr lang="en-US" dirty="0"/>
          </a:p>
          <a:p>
            <a:pPr marL="0" indent="0" algn="ctr">
              <a:lnSpc>
                <a:spcPct val="100000"/>
              </a:lnSpc>
              <a:buNone/>
            </a:pPr>
            <a:endParaRPr lang="en-US" sz="2400" dirty="0">
              <a:solidFill>
                <a:srgbClr val="000000"/>
              </a:solidFill>
            </a:endParaRPr>
          </a:p>
        </p:txBody>
      </p:sp>
    </p:spTree>
    <p:extLst>
      <p:ext uri="{BB962C8B-B14F-4D97-AF65-F5344CB8AC3E}">
        <p14:creationId xmlns:p14="http://schemas.microsoft.com/office/powerpoint/2010/main" val="156055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317DE75-F617-CD40-8A2A-E426C8C563CC}"/>
              </a:ext>
            </a:extLst>
          </p:cNvPr>
          <p:cNvPicPr>
            <a:picLocks noChangeAspect="1"/>
          </p:cNvPicPr>
          <p:nvPr/>
        </p:nvPicPr>
        <p:blipFill rotWithShape="1">
          <a:blip r:embed="rId3"/>
          <a:srcRect t="14266" b="10734"/>
          <a:stretch/>
        </p:blipFill>
        <p:spPr>
          <a:xfrm>
            <a:off x="0" y="1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4D9149FE-3EE8-C24F-BB38-5DA23596EC05}"/>
              </a:ext>
            </a:extLst>
          </p:cNvPr>
          <p:cNvSpPr>
            <a:spLocks noGrp="1"/>
          </p:cNvSpPr>
          <p:nvPr>
            <p:ph type="title"/>
          </p:nvPr>
        </p:nvSpPr>
        <p:spPr>
          <a:xfrm>
            <a:off x="685064" y="2462590"/>
            <a:ext cx="4204137" cy="1342754"/>
          </a:xfrm>
        </p:spPr>
        <p:txBody>
          <a:bodyPr>
            <a:normAutofit/>
          </a:bodyPr>
          <a:lstStyle/>
          <a:p>
            <a:pPr algn="ctr"/>
            <a:r>
              <a:rPr lang="en-US" sz="3600" b="1" dirty="0">
                <a:latin typeface="Avenir Next" panose="020B0503020202020204" pitchFamily="34" charset="0"/>
              </a:rPr>
              <a:t>CONFIAR</a:t>
            </a:r>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400B3EC-31FC-5F45-95CA-7E8CD320A2B4}"/>
              </a:ext>
            </a:extLst>
          </p:cNvPr>
          <p:cNvSpPr>
            <a:spLocks noGrp="1"/>
          </p:cNvSpPr>
          <p:nvPr>
            <p:ph idx="1"/>
          </p:nvPr>
        </p:nvSpPr>
        <p:spPr>
          <a:xfrm>
            <a:off x="3785352" y="2966469"/>
            <a:ext cx="6398778" cy="2619839"/>
          </a:xfrm>
        </p:spPr>
        <p:txBody>
          <a:bodyPr anchor="ctr">
            <a:normAutofit/>
          </a:bodyPr>
          <a:lstStyle/>
          <a:p>
            <a:pPr marL="0" indent="0">
              <a:buNone/>
            </a:pPr>
            <a:r>
              <a:rPr lang="es-MX" dirty="0"/>
              <a:t>¿Podemos reconocer la voz de nuestro Pastor?  Y, cuando el Pastor habla, ¿podemos escuchar y sentir su amor por nosotros y confiar en que podemos seguirle a dondequiera que él nos dirija? </a:t>
            </a:r>
            <a:endParaRPr lang="en-US" dirty="0"/>
          </a:p>
          <a:p>
            <a:pPr marL="0" indent="0">
              <a:buNone/>
            </a:pPr>
            <a:endParaRPr lang="en-US" dirty="0"/>
          </a:p>
        </p:txBody>
      </p:sp>
    </p:spTree>
    <p:extLst>
      <p:ext uri="{BB962C8B-B14F-4D97-AF65-F5344CB8AC3E}">
        <p14:creationId xmlns:p14="http://schemas.microsoft.com/office/powerpoint/2010/main" val="3425230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941D80-4822-BB4E-889A-7E0A03BCE2F7}"/>
              </a:ext>
            </a:extLst>
          </p:cNvPr>
          <p:cNvSpPr>
            <a:spLocks noGrp="1"/>
          </p:cNvSpPr>
          <p:nvPr>
            <p:ph idx="1"/>
          </p:nvPr>
        </p:nvSpPr>
        <p:spPr>
          <a:xfrm>
            <a:off x="217170" y="975360"/>
            <a:ext cx="4307585" cy="5248459"/>
          </a:xfrm>
        </p:spPr>
        <p:txBody>
          <a:bodyPr>
            <a:normAutofit fontScale="92500" lnSpcReduction="10000"/>
          </a:bodyPr>
          <a:lstStyle/>
          <a:p>
            <a:pPr marL="0" indent="0" algn="ctr">
              <a:buNone/>
            </a:pPr>
            <a:r>
              <a:rPr lang="en-US" sz="2400" dirty="0"/>
              <a:t>“</a:t>
            </a:r>
            <a:r>
              <a:rPr lang="es-MX" dirty="0"/>
              <a:t>No temas, que yo te he </a:t>
            </a:r>
            <a:r>
              <a:rPr lang="es-MX" b="1" dirty="0"/>
              <a:t>redimido</a:t>
            </a:r>
            <a:r>
              <a:rPr lang="es-MX" dirty="0"/>
              <a:t>; te he </a:t>
            </a:r>
            <a:r>
              <a:rPr lang="es-MX" b="1" dirty="0"/>
              <a:t>llamado</a:t>
            </a:r>
            <a:r>
              <a:rPr lang="es-MX" dirty="0"/>
              <a:t> por tu nombre; tú eres mío. </a:t>
            </a:r>
            <a:r>
              <a:rPr lang="es-MX" baseline="30000" dirty="0"/>
              <a:t> </a:t>
            </a:r>
            <a:r>
              <a:rPr lang="es-MX" dirty="0"/>
              <a:t>Cuando cruces las aguas, </a:t>
            </a:r>
            <a:r>
              <a:rPr lang="es-MX" b="1" dirty="0"/>
              <a:t>yo estaré contigo</a:t>
            </a:r>
            <a:r>
              <a:rPr lang="es-MX" dirty="0"/>
              <a:t>; cuando cruces los ríos, no te cubrirán sus aguas; cuando camines por el fuego, no te quemarás ni te abrasarán las llamas. </a:t>
            </a:r>
            <a:r>
              <a:rPr lang="es-MX" baseline="30000" dirty="0"/>
              <a:t> </a:t>
            </a:r>
            <a:r>
              <a:rPr lang="es-MX" b="1" dirty="0"/>
              <a:t>Yo soy el </a:t>
            </a:r>
            <a:r>
              <a:rPr lang="es-MX" b="1" cap="small" dirty="0"/>
              <a:t>Señor</a:t>
            </a:r>
            <a:r>
              <a:rPr lang="es-MX" b="1" dirty="0"/>
              <a:t>, tu Dios</a:t>
            </a:r>
            <a:r>
              <a:rPr lang="es-MX" dirty="0"/>
              <a:t>, el Santo de Israel, tu Salvador. . . Porque te amo y </a:t>
            </a:r>
            <a:r>
              <a:rPr lang="es-MX" b="1" dirty="0"/>
              <a:t>eres ante mis ojos precioso </a:t>
            </a:r>
            <a:r>
              <a:rPr lang="es-MX" dirty="0"/>
              <a:t>y digno de honra. </a:t>
            </a:r>
            <a:r>
              <a:rPr lang="es-MX" baseline="30000" dirty="0"/>
              <a:t> </a:t>
            </a:r>
            <a:r>
              <a:rPr lang="es-MX" b="1" dirty="0"/>
              <a:t>No temas, porque yo estoy contigo</a:t>
            </a:r>
            <a:r>
              <a:rPr lang="es-MX" dirty="0"/>
              <a:t>’” </a:t>
            </a:r>
            <a:r>
              <a:rPr lang="es-MX" i="1" dirty="0"/>
              <a:t>(Isaías 43:1–5, NVI).</a:t>
            </a:r>
            <a:endParaRPr lang="en-US" dirty="0"/>
          </a:p>
          <a:p>
            <a:pPr marL="0" indent="0" algn="ctr">
              <a:buNone/>
            </a:pPr>
            <a:endParaRPr lang="en-US" sz="2400" dirty="0"/>
          </a:p>
        </p:txBody>
      </p:sp>
      <p:pic>
        <p:nvPicPr>
          <p:cNvPr id="5" name="Picture 4">
            <a:extLst>
              <a:ext uri="{FF2B5EF4-FFF2-40B4-BE49-F238E27FC236}">
                <a16:creationId xmlns:a16="http://schemas.microsoft.com/office/drawing/2014/main" xmlns="" id="{2EB5FA6D-B031-5248-917F-CFC43052FD11}"/>
              </a:ext>
            </a:extLst>
          </p:cNvPr>
          <p:cNvPicPr>
            <a:picLocks noChangeAspect="1"/>
          </p:cNvPicPr>
          <p:nvPr/>
        </p:nvPicPr>
        <p:blipFill rotWithShape="1">
          <a:blip r:embed="rId3"/>
          <a:srcRect l="11545" r="5855"/>
          <a:stretch/>
        </p:blipFill>
        <p:spPr>
          <a:xfrm>
            <a:off x="4639056" y="10"/>
            <a:ext cx="7552944" cy="6857990"/>
          </a:xfrm>
          <a:prstGeom prst="rect">
            <a:avLst/>
          </a:prstGeom>
          <a:effectLst/>
        </p:spPr>
      </p:pic>
    </p:spTree>
    <p:extLst>
      <p:ext uri="{BB962C8B-B14F-4D97-AF65-F5344CB8AC3E}">
        <p14:creationId xmlns:p14="http://schemas.microsoft.com/office/powerpoint/2010/main" val="1232092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BED20A3-8A07-AB47-90F3-ADE5390EF85E}"/>
              </a:ext>
            </a:extLst>
          </p:cNvPr>
          <p:cNvPicPr>
            <a:picLocks noChangeAspect="1"/>
          </p:cNvPicPr>
          <p:nvPr/>
        </p:nvPicPr>
        <p:blipFill rotWithShape="1">
          <a:blip r:embed="rId3"/>
          <a:srcRect t="15537" b="33425"/>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xmlns=""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xmlns=""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33F84A0-08D7-8B4E-8D70-FE4039D35FAF}"/>
              </a:ext>
            </a:extLst>
          </p:cNvPr>
          <p:cNvSpPr>
            <a:spLocks noGrp="1"/>
          </p:cNvSpPr>
          <p:nvPr>
            <p:ph idx="1"/>
          </p:nvPr>
        </p:nvSpPr>
        <p:spPr>
          <a:xfrm>
            <a:off x="1154429" y="4491990"/>
            <a:ext cx="9510709" cy="1977389"/>
          </a:xfrm>
        </p:spPr>
        <p:txBody>
          <a:bodyPr anchor="ctr">
            <a:normAutofit lnSpcReduction="10000"/>
          </a:bodyPr>
          <a:lstStyle/>
          <a:p>
            <a:pPr marL="0" indent="0" algn="ctr">
              <a:lnSpc>
                <a:spcPct val="150000"/>
              </a:lnSpc>
              <a:buNone/>
            </a:pPr>
            <a:r>
              <a:rPr lang="en-US" sz="1800" dirty="0">
                <a:solidFill>
                  <a:srgbClr val="000000"/>
                </a:solidFill>
                <a:latin typeface="Avenir Next" panose="020B0503020202020204" pitchFamily="34" charset="0"/>
              </a:rPr>
              <a:t>“¡ESTE ES NUESTRO DIOS ETERNO! ¡ÉL NOS GUIARÁ PARA SIEMPRE!” </a:t>
            </a:r>
          </a:p>
          <a:p>
            <a:pPr marL="0" indent="0" algn="ctr">
              <a:lnSpc>
                <a:spcPct val="150000"/>
              </a:lnSpc>
              <a:buNone/>
            </a:pPr>
            <a:r>
              <a:rPr lang="en-US" sz="1600" dirty="0">
                <a:solidFill>
                  <a:srgbClr val="000000"/>
                </a:solidFill>
                <a:latin typeface="Avenir Next" panose="020B0503020202020204" pitchFamily="34" charset="0"/>
              </a:rPr>
              <a:t>(SALMO 48:14, NVI).</a:t>
            </a:r>
          </a:p>
          <a:p>
            <a:pPr marL="0" indent="0" algn="ctr">
              <a:lnSpc>
                <a:spcPct val="150000"/>
              </a:lnSpc>
              <a:buNone/>
            </a:pPr>
            <a:r>
              <a:rPr lang="en-US" sz="1800" b="1" dirty="0">
                <a:solidFill>
                  <a:schemeClr val="accent4">
                    <a:lumMod val="50000"/>
                  </a:schemeClr>
                </a:solidFill>
                <a:latin typeface="Avenir Next" panose="020B0503020202020204" pitchFamily="34" charset="0"/>
              </a:rPr>
              <a:t>¡SÍ! </a:t>
            </a:r>
            <a:r>
              <a:rPr lang="es-MX" sz="1800" b="1" dirty="0">
                <a:latin typeface="Avenir Next" panose="020B0503020202020204" pitchFamily="34" charset="0"/>
              </a:rPr>
              <a:t>PODEMOS CONFIAR EN DIOS</a:t>
            </a:r>
            <a:r>
              <a:rPr lang="en-US" sz="1800" b="1" dirty="0">
                <a:latin typeface="Avenir Next" panose="020B0503020202020204" pitchFamily="34" charset="0"/>
              </a:rPr>
              <a:t> CUANDO NOS DICE </a:t>
            </a:r>
            <a:br>
              <a:rPr lang="en-US" sz="1800" b="1" dirty="0">
                <a:latin typeface="Avenir Next" panose="020B0503020202020204" pitchFamily="34" charset="0"/>
              </a:rPr>
            </a:br>
            <a:r>
              <a:rPr lang="en-US" sz="1800" b="1" dirty="0">
                <a:latin typeface="Avenir Next" panose="020B0503020202020204" pitchFamily="34" charset="0"/>
              </a:rPr>
              <a:t> </a:t>
            </a:r>
            <a:r>
              <a:rPr lang="en-US" sz="2000" b="1" dirty="0">
                <a:solidFill>
                  <a:schemeClr val="accent2">
                    <a:lumMod val="50000"/>
                  </a:schemeClr>
                </a:solidFill>
                <a:latin typeface="Avenir Next" panose="020B0503020202020204" pitchFamily="34" charset="0"/>
              </a:rPr>
              <a:t>“SÍGUEME” </a:t>
            </a:r>
            <a:endParaRPr lang="en-US" sz="1800" b="1" dirty="0">
              <a:solidFill>
                <a:schemeClr val="accent4">
                  <a:lumMod val="50000"/>
                </a:schemeClr>
              </a:solidFill>
              <a:latin typeface="Avenir Next" panose="020B0503020202020204" pitchFamily="34" charset="0"/>
            </a:endParaRPr>
          </a:p>
          <a:p>
            <a:pPr marL="0" indent="0" algn="ctr">
              <a:lnSpc>
                <a:spcPct val="150000"/>
              </a:lnSpc>
              <a:buNone/>
            </a:pPr>
            <a:endParaRPr lang="en-US" sz="1800"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15385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B091FA3-B836-984F-9E04-8EE66326DF54}"/>
              </a:ext>
            </a:extLst>
          </p:cNvPr>
          <p:cNvPicPr>
            <a:picLocks noChangeAspect="1"/>
          </p:cNvPicPr>
          <p:nvPr/>
        </p:nvPicPr>
        <p:blipFill rotWithShape="1">
          <a:blip r:embed="rId3"/>
          <a:srcRect b="48962"/>
          <a:stretch/>
        </p:blipFill>
        <p:spPr>
          <a:xfrm>
            <a:off x="-1" y="0"/>
            <a:ext cx="12192001" cy="4666928"/>
          </a:xfrm>
          <a:prstGeom prst="rect">
            <a:avLst/>
          </a:prstGeom>
        </p:spPr>
      </p:pic>
      <p:pic>
        <p:nvPicPr>
          <p:cNvPr id="10" name="Picture 9">
            <a:extLst>
              <a:ext uri="{FF2B5EF4-FFF2-40B4-BE49-F238E27FC236}">
                <a16:creationId xmlns:a16="http://schemas.microsoft.com/office/drawing/2014/main" xmlns=""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Oval 11">
            <a:extLst>
              <a:ext uri="{FF2B5EF4-FFF2-40B4-BE49-F238E27FC236}">
                <a16:creationId xmlns:a16="http://schemas.microsoft.com/office/drawing/2014/main" xmlns=""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0323C61-0C87-2C45-B5BE-71F01867AAB0}"/>
              </a:ext>
            </a:extLst>
          </p:cNvPr>
          <p:cNvSpPr>
            <a:spLocks noGrp="1"/>
          </p:cNvSpPr>
          <p:nvPr>
            <p:ph idx="1"/>
          </p:nvPr>
        </p:nvSpPr>
        <p:spPr>
          <a:xfrm>
            <a:off x="1903751" y="3342809"/>
            <a:ext cx="8589364" cy="2878110"/>
          </a:xfrm>
        </p:spPr>
        <p:txBody>
          <a:bodyPr anchor="ctr">
            <a:normAutofit/>
          </a:bodyPr>
          <a:lstStyle/>
          <a:p>
            <a:pPr marL="0" indent="0" algn="ctr">
              <a:lnSpc>
                <a:spcPct val="150000"/>
              </a:lnSpc>
              <a:buNone/>
            </a:pPr>
            <a:r>
              <a:rPr lang="en-US" dirty="0">
                <a:solidFill>
                  <a:srgbClr val="000000"/>
                </a:solidFill>
                <a:latin typeface="Avenir Next" panose="020B0503020202020204" pitchFamily="34" charset="0"/>
              </a:rPr>
              <a:t>“¡ESTE ES NUESTRO DIOS ETERNO! ¡ÉL NOS GUIARÁ PARA SIEMPRE!” </a:t>
            </a:r>
            <a:r>
              <a:rPr lang="en-US" sz="2400" dirty="0">
                <a:solidFill>
                  <a:srgbClr val="000000"/>
                </a:solidFill>
                <a:latin typeface="Avenir Next" panose="020B0503020202020204" pitchFamily="34" charset="0"/>
              </a:rPr>
              <a:t>(SALMO 48:14, NVI).</a:t>
            </a:r>
          </a:p>
          <a:p>
            <a:pPr marL="0" indent="0" algn="ctr">
              <a:lnSpc>
                <a:spcPct val="150000"/>
              </a:lnSpc>
              <a:buNone/>
            </a:pPr>
            <a:endParaRPr lang="en-US" dirty="0">
              <a:solidFill>
                <a:srgbClr val="000000"/>
              </a:solidFill>
              <a:latin typeface="Avenir Next" panose="020B0503020202020204" pitchFamily="34" charset="0"/>
            </a:endParaRPr>
          </a:p>
        </p:txBody>
      </p:sp>
    </p:spTree>
    <p:extLst>
      <p:ext uri="{BB962C8B-B14F-4D97-AF65-F5344CB8AC3E}">
        <p14:creationId xmlns:p14="http://schemas.microsoft.com/office/powerpoint/2010/main" val="294762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xmlns=""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307D946-BF60-1146-A4C8-7551BD3A61A1}"/>
              </a:ext>
            </a:extLst>
          </p:cNvPr>
          <p:cNvSpPr>
            <a:spLocks noGrp="1"/>
          </p:cNvSpPr>
          <p:nvPr>
            <p:ph idx="1"/>
          </p:nvPr>
        </p:nvSpPr>
        <p:spPr>
          <a:xfrm>
            <a:off x="483871" y="2495024"/>
            <a:ext cx="5120113" cy="4054366"/>
          </a:xfrm>
        </p:spPr>
        <p:txBody>
          <a:bodyPr>
            <a:normAutofit/>
          </a:bodyPr>
          <a:lstStyle/>
          <a:p>
            <a:r>
              <a:rPr lang="es-MX" baseline="30000" dirty="0"/>
              <a:t>“</a:t>
            </a:r>
            <a:r>
              <a:rPr lang="es-MX" dirty="0"/>
              <a:t>Pero el </a:t>
            </a:r>
            <a:r>
              <a:rPr lang="es-MX" cap="small" dirty="0"/>
              <a:t>Señor</a:t>
            </a:r>
            <a:r>
              <a:rPr lang="es-MX" dirty="0"/>
              <a:t> le dijo a Samuel: —No te dejes impresionar por su apariencia ni por su estatura, pues yo lo he rechazado. La gente se fija en las apariencias, pero yo me fijo en el corazón”.</a:t>
            </a:r>
          </a:p>
          <a:p>
            <a:pPr marL="0" indent="0">
              <a:buNone/>
            </a:pPr>
            <a:r>
              <a:rPr lang="es-MX" dirty="0"/>
              <a:t>		 (1 Samuel 16:7)</a:t>
            </a:r>
            <a:endParaRPr lang="en-US" dirty="0"/>
          </a:p>
          <a:p>
            <a:pPr marL="0" indent="0" algn="ctr">
              <a:buNone/>
            </a:pPr>
            <a:endParaRPr lang="en-US" sz="3200" dirty="0"/>
          </a:p>
        </p:txBody>
      </p:sp>
      <p:pic>
        <p:nvPicPr>
          <p:cNvPr id="7" name="Picture 6">
            <a:extLst>
              <a:ext uri="{FF2B5EF4-FFF2-40B4-BE49-F238E27FC236}">
                <a16:creationId xmlns:a16="http://schemas.microsoft.com/office/drawing/2014/main" xmlns="" id="{7CB19ACE-52D7-3D4A-8172-A1B0C86C06C4}"/>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7016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51F033C-7093-F241-8092-BA4B69707AC7}"/>
              </a:ext>
            </a:extLst>
          </p:cNvPr>
          <p:cNvPicPr>
            <a:picLocks noChangeAspect="1"/>
          </p:cNvPicPr>
          <p:nvPr/>
        </p:nvPicPr>
        <p:blipFill rotWithShape="1">
          <a:blip r:embed="rId3"/>
          <a:srcRect t="9725" r="9091" b="22094"/>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xmlns=""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C56CCD8E-EB32-4148-83A7-699C95994EFD}"/>
              </a:ext>
            </a:extLst>
          </p:cNvPr>
          <p:cNvSpPr>
            <a:spLocks noGrp="1"/>
          </p:cNvSpPr>
          <p:nvPr>
            <p:ph idx="1"/>
          </p:nvPr>
        </p:nvSpPr>
        <p:spPr>
          <a:xfrm>
            <a:off x="143052" y="859210"/>
            <a:ext cx="4646118" cy="3575630"/>
          </a:xfrm>
        </p:spPr>
        <p:txBody>
          <a:bodyPr anchor="t">
            <a:normAutofit fontScale="92500" lnSpcReduction="10000"/>
          </a:bodyPr>
          <a:lstStyle/>
          <a:p>
            <a:pPr marL="0" indent="0" algn="ctr">
              <a:buNone/>
            </a:pPr>
            <a:r>
              <a:rPr lang="es-MX" dirty="0"/>
              <a:t>“Levántate y úngelo, porque este es el elegido”.  Y enfrente de todos los presentes, el profeta Samuel tomó el cuerno con aceite y ungió al joven pastor que sería el futuro rey de Israel. “Entonces el Espíritu del </a:t>
            </a:r>
            <a:r>
              <a:rPr lang="es-MX" cap="small" dirty="0"/>
              <a:t>Señor</a:t>
            </a:r>
            <a:r>
              <a:rPr lang="es-MX" dirty="0"/>
              <a:t> vino con poder sobre David, y desde ese día estuvo con él” (versículo 13). </a:t>
            </a:r>
            <a:endParaRPr lang="en-US" dirty="0"/>
          </a:p>
          <a:p>
            <a:pPr marL="0" indent="0" algn="ctr">
              <a:buNone/>
            </a:pPr>
            <a:endParaRPr lang="en-US" dirty="0"/>
          </a:p>
        </p:txBody>
      </p:sp>
    </p:spTree>
    <p:extLst>
      <p:ext uri="{BB962C8B-B14F-4D97-AF65-F5344CB8AC3E}">
        <p14:creationId xmlns:p14="http://schemas.microsoft.com/office/powerpoint/2010/main" val="31499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5C26CE0-8F8F-294B-9AFF-2643874F9A77}"/>
              </a:ext>
            </a:extLst>
          </p:cNvPr>
          <p:cNvPicPr>
            <a:picLocks noChangeAspect="1"/>
          </p:cNvPicPr>
          <p:nvPr/>
        </p:nvPicPr>
        <p:blipFill rotWithShape="1">
          <a:blip r:embed="rId3"/>
          <a:srcRect t="14266" b="10734"/>
          <a:stretch/>
        </p:blipFill>
        <p:spPr>
          <a:xfrm>
            <a:off x="-78828" y="10"/>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xmlns=""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0462370-12D8-9F41-A1E9-2D7E6B273464}"/>
              </a:ext>
            </a:extLst>
          </p:cNvPr>
          <p:cNvSpPr>
            <a:spLocks noGrp="1"/>
          </p:cNvSpPr>
          <p:nvPr>
            <p:ph idx="1"/>
          </p:nvPr>
        </p:nvSpPr>
        <p:spPr>
          <a:xfrm>
            <a:off x="3402828" y="1706881"/>
            <a:ext cx="6655572" cy="3769700"/>
          </a:xfrm>
        </p:spPr>
        <p:txBody>
          <a:bodyPr anchor="ctr">
            <a:normAutofit/>
          </a:bodyPr>
          <a:lstStyle/>
          <a:p>
            <a:pPr marL="0" indent="0" algn="ctr">
              <a:lnSpc>
                <a:spcPct val="150000"/>
              </a:lnSpc>
              <a:buNone/>
            </a:pPr>
            <a:r>
              <a:rPr lang="en-US" dirty="0">
                <a:latin typeface="Avenir Next" panose="020B0503020202020204" pitchFamily="34" charset="0"/>
              </a:rPr>
              <a:t>DAVID HABÍA APRENDIDO UNA LECCIÓN QUE TODOS NOSOTROS DEBEMOS APRENDER: PODEMOS CONFIAR EN EL DIOS QUE NOS DICE: </a:t>
            </a:r>
            <a:r>
              <a:rPr lang="en-US" b="1" dirty="0">
                <a:latin typeface="Avenir Next" panose="020B0503020202020204" pitchFamily="34" charset="0"/>
              </a:rPr>
              <a:t>“SÍGUEME”. </a:t>
            </a:r>
            <a:endParaRPr lang="en-US" b="1" dirty="0">
              <a:solidFill>
                <a:schemeClr val="accent6">
                  <a:lumMod val="50000"/>
                </a:schemeClr>
              </a:solidFill>
              <a:latin typeface="Avenir Next" panose="020B0503020202020204" pitchFamily="34" charset="0"/>
            </a:endParaRPr>
          </a:p>
          <a:p>
            <a:pPr marL="0" indent="0" algn="ctr">
              <a:lnSpc>
                <a:spcPct val="150000"/>
              </a:lnSpc>
              <a:buNone/>
            </a:pPr>
            <a:endParaRPr lang="en-US" dirty="0">
              <a:latin typeface="Avenir Next" panose="020B0503020202020204" pitchFamily="34" charset="0"/>
            </a:endParaRPr>
          </a:p>
        </p:txBody>
      </p:sp>
    </p:spTree>
    <p:extLst>
      <p:ext uri="{BB962C8B-B14F-4D97-AF65-F5344CB8AC3E}">
        <p14:creationId xmlns:p14="http://schemas.microsoft.com/office/powerpoint/2010/main" val="45064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F95640-4782-EE4A-9935-400F3CDB85CC}"/>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4E2D88D9-CD79-D343-AA95-783BF51300E2}"/>
              </a:ext>
            </a:extLst>
          </p:cNvPr>
          <p:cNvSpPr>
            <a:spLocks noGrp="1"/>
          </p:cNvSpPr>
          <p:nvPr>
            <p:ph type="title"/>
          </p:nvPr>
        </p:nvSpPr>
        <p:spPr>
          <a:xfrm>
            <a:off x="618008" y="2451160"/>
            <a:ext cx="4204137" cy="1342754"/>
          </a:xfrm>
        </p:spPr>
        <p:txBody>
          <a:bodyPr>
            <a:normAutofit/>
          </a:bodyPr>
          <a:lstStyle/>
          <a:p>
            <a:pPr algn="ctr"/>
            <a:r>
              <a:rPr lang="en-US" sz="3600" b="1" dirty="0">
                <a:solidFill>
                  <a:schemeClr val="accent4">
                    <a:lumMod val="50000"/>
                  </a:schemeClr>
                </a:solidFill>
                <a:latin typeface="Avenir Next" panose="020B0503020202020204" pitchFamily="34" charset="0"/>
              </a:rPr>
              <a:t>ELEGIR</a:t>
            </a:r>
          </a:p>
        </p:txBody>
      </p:sp>
      <p:cxnSp>
        <p:nvCxnSpPr>
          <p:cNvPr id="14" name="Straight Connector 13">
            <a:extLst>
              <a:ext uri="{FF2B5EF4-FFF2-40B4-BE49-F238E27FC236}">
                <a16:creationId xmlns:a16="http://schemas.microsoft.com/office/drawing/2014/main" xmlns=""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8CDDECA-E77A-244A-976A-15E240EF3505}"/>
              </a:ext>
            </a:extLst>
          </p:cNvPr>
          <p:cNvSpPr>
            <a:spLocks noGrp="1"/>
          </p:cNvSpPr>
          <p:nvPr>
            <p:ph idx="1"/>
          </p:nvPr>
        </p:nvSpPr>
        <p:spPr>
          <a:xfrm>
            <a:off x="1588770" y="3611883"/>
            <a:ext cx="9726930" cy="2619839"/>
          </a:xfrm>
        </p:spPr>
        <p:txBody>
          <a:bodyPr anchor="ctr">
            <a:normAutofit lnSpcReduction="10000"/>
          </a:bodyPr>
          <a:lstStyle/>
          <a:p>
            <a:pPr marL="0" indent="0">
              <a:buNone/>
            </a:pPr>
            <a:r>
              <a:rPr lang="es-MX" sz="2400" dirty="0"/>
              <a:t> </a:t>
            </a:r>
          </a:p>
          <a:p>
            <a:pPr marL="0" indent="0">
              <a:buNone/>
            </a:pPr>
            <a:r>
              <a:rPr lang="es-MX" sz="2400" dirty="0"/>
              <a:t>Aun a pesar de las dificultades, David elige creer que puede confiar en Aquél que lo llamó en un principio. De la misma manera como David llamaba a sus ovejas y ellas acudían a él, David escuchaba también la voz de su Pastor y lo seguía adondequiera que el Pastor lo guiaba. De la misma manera como sus ovejas confiaban en él, así David podía confiar en su divino Pastor. </a:t>
            </a:r>
            <a:endParaRPr lang="en-US" sz="2400" dirty="0"/>
          </a:p>
          <a:p>
            <a:pPr marL="0" indent="0">
              <a:buNone/>
            </a:pPr>
            <a:r>
              <a:rPr lang="es-MX" sz="2400" dirty="0"/>
              <a:t> </a:t>
            </a:r>
            <a:endParaRPr lang="en-US" sz="2400" dirty="0"/>
          </a:p>
          <a:p>
            <a:pPr marL="0" indent="0" algn="ctr">
              <a:lnSpc>
                <a:spcPct val="150000"/>
              </a:lnSpc>
              <a:buNone/>
            </a:pPr>
            <a:endParaRPr lang="en-US" sz="2400" dirty="0"/>
          </a:p>
        </p:txBody>
      </p:sp>
    </p:spTree>
    <p:extLst>
      <p:ext uri="{BB962C8B-B14F-4D97-AF65-F5344CB8AC3E}">
        <p14:creationId xmlns:p14="http://schemas.microsoft.com/office/powerpoint/2010/main" val="221264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0DDAB19-2740-E846-A995-4CEFB0F76A3F}"/>
              </a:ext>
            </a:extLst>
          </p:cNvPr>
          <p:cNvPicPr>
            <a:picLocks noChangeAspect="1"/>
          </p:cNvPicPr>
          <p:nvPr/>
        </p:nvPicPr>
        <p:blipFill rotWithShape="1">
          <a:blip r:embed="rId3"/>
          <a:srcRect t="14266" b="10734"/>
          <a:stretch/>
        </p:blipFill>
        <p:spPr>
          <a:xfrm>
            <a:off x="-1" y="10"/>
            <a:ext cx="12192000" cy="6857990"/>
          </a:xfrm>
          <a:prstGeom prst="rect">
            <a:avLst/>
          </a:prstGeom>
        </p:spPr>
      </p:pic>
      <p:sp>
        <p:nvSpPr>
          <p:cNvPr id="12" name="Freeform 5">
            <a:extLst>
              <a:ext uri="{FF2B5EF4-FFF2-40B4-BE49-F238E27FC236}">
                <a16:creationId xmlns:a16="http://schemas.microsoft.com/office/drawing/2014/main" xmlns=""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xmlns=""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582EB7A-9953-6A45-8260-C979279A0E4A}"/>
              </a:ext>
            </a:extLst>
          </p:cNvPr>
          <p:cNvSpPr>
            <a:spLocks noGrp="1"/>
          </p:cNvSpPr>
          <p:nvPr>
            <p:ph idx="1"/>
          </p:nvPr>
        </p:nvSpPr>
        <p:spPr>
          <a:xfrm>
            <a:off x="3406638" y="1917195"/>
            <a:ext cx="5783082" cy="4243575"/>
          </a:xfrm>
        </p:spPr>
        <p:txBody>
          <a:bodyPr anchor="ctr">
            <a:normAutofit/>
          </a:bodyPr>
          <a:lstStyle/>
          <a:p>
            <a:pPr marL="0" indent="0">
              <a:lnSpc>
                <a:spcPct val="100000"/>
              </a:lnSpc>
              <a:buNone/>
            </a:pPr>
            <a:r>
              <a:rPr lang="es-MX" dirty="0"/>
              <a:t>“Entonces lo rodearon los judíos y le preguntaron: ‘¿Hasta cuándo vas a tenernos en suspenso? Si tú eres el Cristo, dínoslo con franqueza’”  					(versículo 24).</a:t>
            </a:r>
            <a:endParaRPr lang="en-US" dirty="0"/>
          </a:p>
        </p:txBody>
      </p:sp>
    </p:spTree>
    <p:extLst>
      <p:ext uri="{BB962C8B-B14F-4D97-AF65-F5344CB8AC3E}">
        <p14:creationId xmlns:p14="http://schemas.microsoft.com/office/powerpoint/2010/main" val="374532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02DBB93-FB8A-3D49-9D6D-541257524D40}"/>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90531D3B-73C2-5F4A-8F88-49AD32A3F14A}"/>
              </a:ext>
            </a:extLst>
          </p:cNvPr>
          <p:cNvSpPr>
            <a:spLocks noGrp="1"/>
          </p:cNvSpPr>
          <p:nvPr>
            <p:ph type="title"/>
          </p:nvPr>
        </p:nvSpPr>
        <p:spPr>
          <a:xfrm>
            <a:off x="618008" y="2439730"/>
            <a:ext cx="4204137" cy="1342754"/>
          </a:xfrm>
        </p:spPr>
        <p:txBody>
          <a:bodyPr>
            <a:normAutofit/>
          </a:bodyPr>
          <a:lstStyle/>
          <a:p>
            <a:pPr algn="ctr"/>
            <a:r>
              <a:rPr lang="en-US" sz="3600" b="1" dirty="0">
                <a:solidFill>
                  <a:schemeClr val="accent4">
                    <a:lumMod val="50000"/>
                  </a:schemeClr>
                </a:solidFill>
                <a:latin typeface="Avenir Next" panose="020B0503020202020204" pitchFamily="34" charset="0"/>
              </a:rPr>
              <a:t>ESCUCHAR</a:t>
            </a:r>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D143946-7CA6-8E48-8803-13FEEC4A997C}"/>
              </a:ext>
            </a:extLst>
          </p:cNvPr>
          <p:cNvSpPr>
            <a:spLocks noGrp="1"/>
          </p:cNvSpPr>
          <p:nvPr>
            <p:ph idx="1"/>
          </p:nvPr>
        </p:nvSpPr>
        <p:spPr>
          <a:xfrm>
            <a:off x="525516" y="3417573"/>
            <a:ext cx="10630164" cy="2619839"/>
          </a:xfrm>
        </p:spPr>
        <p:txBody>
          <a:bodyPr anchor="ctr">
            <a:normAutofit/>
          </a:bodyPr>
          <a:lstStyle/>
          <a:p>
            <a:pPr marL="0" indent="0" algn="ctr">
              <a:buNone/>
            </a:pPr>
            <a:r>
              <a:rPr lang="es-MX" sz="2400" dirty="0"/>
              <a:t>“Ya se los he dicho a ustedes, y no lo creen. Las obras que hago en nombre de mi Padre son las que me acreditan, </a:t>
            </a:r>
            <a:r>
              <a:rPr lang="es-MX" sz="2400" baseline="30000" dirty="0"/>
              <a:t> </a:t>
            </a:r>
            <a:r>
              <a:rPr lang="es-MX" sz="2400" dirty="0"/>
              <a:t>pero ustedes no creen porque no son de mi rebaño. </a:t>
            </a:r>
            <a:r>
              <a:rPr lang="es-MX" sz="2400" baseline="30000" dirty="0"/>
              <a:t> </a:t>
            </a:r>
            <a:r>
              <a:rPr lang="es-MX" sz="2400" dirty="0"/>
              <a:t>Mis ovejas oyen mi voz; yo las conozco y ellas me siguen. </a:t>
            </a:r>
            <a:r>
              <a:rPr lang="es-MX" sz="2400" baseline="30000" dirty="0"/>
              <a:t> </a:t>
            </a:r>
            <a:r>
              <a:rPr lang="es-MX" sz="2400" dirty="0"/>
              <a:t>Yo les doy vida eterna, y nunca perecerán, ni nadie podrá arrebatármelas de la mano” (versículos 25 al 28).</a:t>
            </a:r>
            <a:endParaRPr lang="en-US" sz="2400" dirty="0"/>
          </a:p>
          <a:p>
            <a:pPr marL="0" indent="0" algn="ctr">
              <a:buNone/>
            </a:pPr>
            <a:endParaRPr lang="en-US" sz="2400" dirty="0"/>
          </a:p>
        </p:txBody>
      </p:sp>
    </p:spTree>
    <p:extLst>
      <p:ext uri="{BB962C8B-B14F-4D97-AF65-F5344CB8AC3E}">
        <p14:creationId xmlns:p14="http://schemas.microsoft.com/office/powerpoint/2010/main" val="128739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EC62135-03B4-F74F-A02D-540BC2BED306}"/>
              </a:ext>
            </a:extLst>
          </p:cNvPr>
          <p:cNvSpPr>
            <a:spLocks noGrp="1"/>
          </p:cNvSpPr>
          <p:nvPr>
            <p:ph idx="1"/>
          </p:nvPr>
        </p:nvSpPr>
        <p:spPr>
          <a:xfrm>
            <a:off x="655321" y="2575034"/>
            <a:ext cx="5120113" cy="3757186"/>
          </a:xfrm>
        </p:spPr>
        <p:txBody>
          <a:bodyPr>
            <a:normAutofit fontScale="77500" lnSpcReduction="20000"/>
          </a:bodyPr>
          <a:lstStyle/>
          <a:p>
            <a:pPr marL="0" indent="0" algn="ctr">
              <a:lnSpc>
                <a:spcPct val="100000"/>
              </a:lnSpc>
              <a:buNone/>
            </a:pPr>
            <a:r>
              <a:rPr lang="es-MX" dirty="0"/>
              <a:t>¿Y qué acerca de nosotros? ¿Podemos nosotros reconocer su voz? ¿Escuchamos su voz por encima del alboroto de la existencia? ¿Podemos escuchar el susurro de su voz a través de las muchas distracciones de este mundo? ¿A través de los gigantes con que nos enfrentamos en nuestro camino? ¿Dentro de las oscuras cuevas que son tan frecuentemente parte de nuestra jornada? ¿Nos desesperamos, como David, por no poder todavía llegar hasta el palacio? </a:t>
            </a:r>
            <a:endParaRPr lang="en-US" dirty="0"/>
          </a:p>
          <a:p>
            <a:pPr marL="0" indent="0" algn="ctr">
              <a:lnSpc>
                <a:spcPct val="100000"/>
              </a:lnSpc>
              <a:buNone/>
            </a:pPr>
            <a:endParaRPr lang="en-US" sz="2400" dirty="0"/>
          </a:p>
        </p:txBody>
      </p:sp>
      <p:pic>
        <p:nvPicPr>
          <p:cNvPr id="5" name="Picture 4">
            <a:extLst>
              <a:ext uri="{FF2B5EF4-FFF2-40B4-BE49-F238E27FC236}">
                <a16:creationId xmlns:a16="http://schemas.microsoft.com/office/drawing/2014/main" xmlns="" id="{B5E91B92-06B0-964B-BC19-7FEA37D50B1B}"/>
              </a:ext>
            </a:extLst>
          </p:cNvPr>
          <p:cNvPicPr>
            <a:picLocks noChangeAspect="1"/>
          </p:cNvPicPr>
          <p:nvPr/>
        </p:nvPicPr>
        <p:blipFill rotWithShape="1">
          <a:blip r:embed="rId3"/>
          <a:srcRect l="18324" r="1263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9901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1792</Words>
  <Application>Microsoft Macintosh PowerPoint</Application>
  <PresentationFormat>Custom</PresentationFormat>
  <Paragraphs>67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¿PODEMOS CONFIAR EN DIOS CUANDO NOS DICE   “SÍGUEME”?  Por Karen J. Pearson </vt:lpstr>
      <vt:lpstr>PowerPoint Presentation</vt:lpstr>
      <vt:lpstr>PowerPoint Presentation</vt:lpstr>
      <vt:lpstr>PowerPoint Presentation</vt:lpstr>
      <vt:lpstr>PowerPoint Presentation</vt:lpstr>
      <vt:lpstr>ELEGIR</vt:lpstr>
      <vt:lpstr>PowerPoint Presentation</vt:lpstr>
      <vt:lpstr>ESCUCHAR</vt:lpstr>
      <vt:lpstr>PowerPoint Presentation</vt:lpstr>
      <vt:lpstr>PowerPoint Presentation</vt:lpstr>
      <vt:lpstr>CONFIAR</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Trust God When He Says, “Follow Me”?   By Karen J. Pearson</dc:title>
  <dc:creator>Arrais, Raquel</dc:creator>
  <cp:lastModifiedBy>User 1</cp:lastModifiedBy>
  <cp:revision>23</cp:revision>
  <dcterms:created xsi:type="dcterms:W3CDTF">2018-09-18T16:12:22Z</dcterms:created>
  <dcterms:modified xsi:type="dcterms:W3CDTF">2019-01-31T18:41:01Z</dcterms:modified>
</cp:coreProperties>
</file>